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128.jpg" ContentType="image/png"/>
  <Override PartName="/ppt/media/image129.jpg" ContentType="image/pn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</p:sldMasterIdLst>
  <p:notesMasterIdLst>
    <p:notesMasterId r:id="rId191"/>
  </p:notesMasterIdLst>
  <p:handoutMasterIdLst>
    <p:handoutMasterId r:id="rId192"/>
  </p:handoutMasterIdLst>
  <p:sldIdLst>
    <p:sldId id="599" r:id="rId5"/>
    <p:sldId id="621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610" r:id="rId16"/>
    <p:sldId id="612" r:id="rId17"/>
    <p:sldId id="613" r:id="rId18"/>
    <p:sldId id="616" r:id="rId19"/>
    <p:sldId id="614" r:id="rId20"/>
    <p:sldId id="615" r:id="rId21"/>
    <p:sldId id="617" r:id="rId22"/>
    <p:sldId id="618" r:id="rId23"/>
    <p:sldId id="619" r:id="rId24"/>
    <p:sldId id="622" r:id="rId25"/>
    <p:sldId id="623" r:id="rId26"/>
    <p:sldId id="625" r:id="rId27"/>
    <p:sldId id="626" r:id="rId28"/>
    <p:sldId id="627" r:id="rId29"/>
    <p:sldId id="628" r:id="rId30"/>
    <p:sldId id="629" r:id="rId31"/>
    <p:sldId id="630" r:id="rId32"/>
    <p:sldId id="631" r:id="rId33"/>
    <p:sldId id="652" r:id="rId34"/>
    <p:sldId id="653" r:id="rId35"/>
    <p:sldId id="654" r:id="rId36"/>
    <p:sldId id="655" r:id="rId37"/>
    <p:sldId id="656" r:id="rId38"/>
    <p:sldId id="657" r:id="rId39"/>
    <p:sldId id="658" r:id="rId40"/>
    <p:sldId id="659" r:id="rId41"/>
    <p:sldId id="660" r:id="rId42"/>
    <p:sldId id="661" r:id="rId43"/>
    <p:sldId id="662" r:id="rId44"/>
    <p:sldId id="663" r:id="rId45"/>
    <p:sldId id="664" r:id="rId46"/>
    <p:sldId id="665" r:id="rId47"/>
    <p:sldId id="666" r:id="rId48"/>
    <p:sldId id="667" r:id="rId49"/>
    <p:sldId id="668" r:id="rId50"/>
    <p:sldId id="669" r:id="rId51"/>
    <p:sldId id="670" r:id="rId52"/>
    <p:sldId id="671" r:id="rId53"/>
    <p:sldId id="673" r:id="rId54"/>
    <p:sldId id="674" r:id="rId55"/>
    <p:sldId id="675" r:id="rId56"/>
    <p:sldId id="676" r:id="rId57"/>
    <p:sldId id="677" r:id="rId58"/>
    <p:sldId id="678" r:id="rId59"/>
    <p:sldId id="679" r:id="rId60"/>
    <p:sldId id="680" r:id="rId61"/>
    <p:sldId id="704" r:id="rId62"/>
    <p:sldId id="681" r:id="rId63"/>
    <p:sldId id="647" r:id="rId64"/>
    <p:sldId id="648" r:id="rId65"/>
    <p:sldId id="649" r:id="rId66"/>
    <p:sldId id="650" r:id="rId67"/>
    <p:sldId id="682" r:id="rId68"/>
    <p:sldId id="683" r:id="rId69"/>
    <p:sldId id="684" r:id="rId70"/>
    <p:sldId id="685" r:id="rId71"/>
    <p:sldId id="686" r:id="rId72"/>
    <p:sldId id="687" r:id="rId73"/>
    <p:sldId id="688" r:id="rId74"/>
    <p:sldId id="689" r:id="rId75"/>
    <p:sldId id="690" r:id="rId76"/>
    <p:sldId id="691" r:id="rId77"/>
    <p:sldId id="692" r:id="rId78"/>
    <p:sldId id="693" r:id="rId79"/>
    <p:sldId id="694" r:id="rId80"/>
    <p:sldId id="695" r:id="rId81"/>
    <p:sldId id="696" r:id="rId82"/>
    <p:sldId id="697" r:id="rId83"/>
    <p:sldId id="698" r:id="rId84"/>
    <p:sldId id="699" r:id="rId85"/>
    <p:sldId id="700" r:id="rId86"/>
    <p:sldId id="701" r:id="rId87"/>
    <p:sldId id="702" r:id="rId88"/>
    <p:sldId id="805" r:id="rId89"/>
    <p:sldId id="806" r:id="rId90"/>
    <p:sldId id="703" r:id="rId91"/>
    <p:sldId id="705" r:id="rId92"/>
    <p:sldId id="706" r:id="rId93"/>
    <p:sldId id="707" r:id="rId94"/>
    <p:sldId id="708" r:id="rId95"/>
    <p:sldId id="709" r:id="rId96"/>
    <p:sldId id="710" r:id="rId97"/>
    <p:sldId id="711" r:id="rId98"/>
    <p:sldId id="712" r:id="rId99"/>
    <p:sldId id="713" r:id="rId100"/>
    <p:sldId id="714" r:id="rId101"/>
    <p:sldId id="715" r:id="rId102"/>
    <p:sldId id="716" r:id="rId103"/>
    <p:sldId id="717" r:id="rId104"/>
    <p:sldId id="718" r:id="rId105"/>
    <p:sldId id="719" r:id="rId106"/>
    <p:sldId id="720" r:id="rId107"/>
    <p:sldId id="721" r:id="rId108"/>
    <p:sldId id="722" r:id="rId109"/>
    <p:sldId id="723" r:id="rId110"/>
    <p:sldId id="724" r:id="rId111"/>
    <p:sldId id="770" r:id="rId112"/>
    <p:sldId id="725" r:id="rId113"/>
    <p:sldId id="726" r:id="rId114"/>
    <p:sldId id="727" r:id="rId115"/>
    <p:sldId id="728" r:id="rId116"/>
    <p:sldId id="729" r:id="rId117"/>
    <p:sldId id="730" r:id="rId118"/>
    <p:sldId id="731" r:id="rId119"/>
    <p:sldId id="732" r:id="rId120"/>
    <p:sldId id="733" r:id="rId121"/>
    <p:sldId id="734" r:id="rId122"/>
    <p:sldId id="735" r:id="rId123"/>
    <p:sldId id="736" r:id="rId124"/>
    <p:sldId id="737" r:id="rId125"/>
    <p:sldId id="738" r:id="rId126"/>
    <p:sldId id="739" r:id="rId127"/>
    <p:sldId id="740" r:id="rId128"/>
    <p:sldId id="741" r:id="rId129"/>
    <p:sldId id="742" r:id="rId130"/>
    <p:sldId id="743" r:id="rId131"/>
    <p:sldId id="744" r:id="rId132"/>
    <p:sldId id="745" r:id="rId133"/>
    <p:sldId id="746" r:id="rId134"/>
    <p:sldId id="747" r:id="rId135"/>
    <p:sldId id="748" r:id="rId136"/>
    <p:sldId id="749" r:id="rId137"/>
    <p:sldId id="750" r:id="rId138"/>
    <p:sldId id="751" r:id="rId139"/>
    <p:sldId id="752" r:id="rId140"/>
    <p:sldId id="753" r:id="rId141"/>
    <p:sldId id="754" r:id="rId142"/>
    <p:sldId id="755" r:id="rId143"/>
    <p:sldId id="756" r:id="rId144"/>
    <p:sldId id="757" r:id="rId145"/>
    <p:sldId id="758" r:id="rId146"/>
    <p:sldId id="759" r:id="rId147"/>
    <p:sldId id="760" r:id="rId148"/>
    <p:sldId id="761" r:id="rId149"/>
    <p:sldId id="762" r:id="rId150"/>
    <p:sldId id="763" r:id="rId151"/>
    <p:sldId id="764" r:id="rId152"/>
    <p:sldId id="765" r:id="rId153"/>
    <p:sldId id="766" r:id="rId154"/>
    <p:sldId id="767" r:id="rId155"/>
    <p:sldId id="768" r:id="rId156"/>
    <p:sldId id="769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784" r:id="rId171"/>
    <p:sldId id="785" r:id="rId172"/>
    <p:sldId id="786" r:id="rId173"/>
    <p:sldId id="787" r:id="rId174"/>
    <p:sldId id="788" r:id="rId175"/>
    <p:sldId id="789" r:id="rId176"/>
    <p:sldId id="790" r:id="rId177"/>
    <p:sldId id="791" r:id="rId178"/>
    <p:sldId id="792" r:id="rId179"/>
    <p:sldId id="793" r:id="rId180"/>
    <p:sldId id="794" r:id="rId181"/>
    <p:sldId id="795" r:id="rId182"/>
    <p:sldId id="796" r:id="rId183"/>
    <p:sldId id="797" r:id="rId184"/>
    <p:sldId id="798" r:id="rId185"/>
    <p:sldId id="799" r:id="rId186"/>
    <p:sldId id="800" r:id="rId187"/>
    <p:sldId id="801" r:id="rId188"/>
    <p:sldId id="802" r:id="rId189"/>
    <p:sldId id="803" r:id="rId1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119F14"/>
    <a:srgbClr val="9900CC"/>
    <a:srgbClr val="FB81E1"/>
    <a:srgbClr val="000000"/>
    <a:srgbClr val="0000FF"/>
    <a:srgbClr val="2B11EF"/>
    <a:srgbClr val="EFF343"/>
    <a:srgbClr val="ECF127"/>
    <a:srgbClr val="FE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1" autoAdjust="0"/>
    <p:restoredTop sz="85714" autoAdjust="0"/>
  </p:normalViewPr>
  <p:slideViewPr>
    <p:cSldViewPr snapToGrid="0">
      <p:cViewPr varScale="1">
        <p:scale>
          <a:sx n="92" d="100"/>
          <a:sy n="92" d="100"/>
        </p:scale>
        <p:origin x="192" y="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presProps" Target="pres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heme" Target="theme/theme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tableStyles" Target="tableStyle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2022/5/31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6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如何增加一个模式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增加层的含义，不同粒度的模式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可以引申出更多的层，深度学习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30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76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同是猫也有很多种，见多识广 人会总结归纳，举一反三 机器目前还做不到，只能靠众多的数据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34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3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调整哪个？大小？方向？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27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多维情况：梯度下降，导数变偏导数。梯度的物理意义，神经网络比较复杂，如何计算梯度？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2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14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en-US" altLang="zh-CN" dirty="0"/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年代开始研究，提出</a:t>
            </a:r>
            <a:r>
              <a:rPr lang="en-US" altLang="zh-CN" dirty="0"/>
              <a:t>MP</a:t>
            </a:r>
            <a:r>
              <a:rPr lang="zh-CN" altLang="en-US" dirty="0"/>
              <a:t>（两位提出者的名字）模型，即神经元</a:t>
            </a:r>
            <a:endParaRPr lang="en-US" altLang="zh-CN" dirty="0"/>
          </a:p>
          <a:p>
            <a:pPr lvl="1"/>
            <a:r>
              <a:rPr lang="en-US" altLang="zh-CN" dirty="0"/>
              <a:t>60</a:t>
            </a:r>
            <a:r>
              <a:rPr lang="zh-CN" altLang="en-US" dirty="0"/>
              <a:t>年代开始落入低潮</a:t>
            </a:r>
            <a:endParaRPr lang="en-US" altLang="zh-CN" dirty="0"/>
          </a:p>
          <a:p>
            <a:pPr lvl="2"/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</a:t>
            </a:r>
            <a:endParaRPr lang="en-US" altLang="zh-CN" dirty="0"/>
          </a:p>
          <a:p>
            <a:pPr lvl="1"/>
            <a:r>
              <a:rPr lang="en-US" altLang="zh-CN" dirty="0"/>
              <a:t>80</a:t>
            </a:r>
            <a:r>
              <a:rPr lang="zh-CN" altLang="en-US" dirty="0"/>
              <a:t>年代再次兴起</a:t>
            </a:r>
            <a:endParaRPr lang="en-US" altLang="zh-CN" dirty="0"/>
          </a:p>
          <a:p>
            <a:pPr lvl="2"/>
            <a:r>
              <a:rPr lang="en-US" altLang="zh-CN" dirty="0"/>
              <a:t>BP</a:t>
            </a:r>
            <a:r>
              <a:rPr lang="zh-CN" altLang="en-US" dirty="0"/>
              <a:t>（反向传播）算法</a:t>
            </a:r>
            <a:endParaRPr lang="en-US" altLang="zh-CN" dirty="0"/>
          </a:p>
          <a:p>
            <a:pPr lvl="1"/>
            <a:r>
              <a:rPr lang="en-US" altLang="zh-CN" dirty="0"/>
              <a:t>90</a:t>
            </a:r>
            <a:r>
              <a:rPr lang="zh-CN" altLang="en-US" dirty="0"/>
              <a:t>年代再次落入低潮</a:t>
            </a:r>
            <a:endParaRPr lang="en-US" altLang="zh-CN" dirty="0"/>
          </a:p>
          <a:p>
            <a:pPr lvl="1"/>
            <a:r>
              <a:rPr lang="en-US" altLang="zh-CN" dirty="0"/>
              <a:t>2006</a:t>
            </a:r>
            <a:r>
              <a:rPr lang="zh-CN" altLang="en-US" dirty="0"/>
              <a:t>年提出深度学习</a:t>
            </a:r>
            <a:endParaRPr lang="en-US" altLang="zh-CN" dirty="0"/>
          </a:p>
          <a:p>
            <a:pPr lvl="2"/>
            <a:r>
              <a:rPr lang="zh-CN" altLang="en-US" dirty="0"/>
              <a:t>语音识别</a:t>
            </a:r>
            <a:endParaRPr lang="en-US" altLang="zh-CN" dirty="0"/>
          </a:p>
          <a:p>
            <a:pPr lvl="2"/>
            <a:r>
              <a:rPr lang="zh-CN" altLang="en-US" dirty="0"/>
              <a:t>图象识别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1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 ，解释为什么叫</a:t>
            </a:r>
            <a:r>
              <a:rPr lang="en-US" altLang="zh-CN" dirty="0"/>
              <a:t>BP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43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20210419 </a:t>
            </a:r>
            <a:r>
              <a:rPr lang="zh-CN" altLang="en-US" dirty="0"/>
              <a:t>导论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373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71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516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64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127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1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2020.11.9 </a:t>
            </a:r>
            <a:r>
              <a:rPr lang="zh-CN" altLang="en-US"/>
              <a:t>研究生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3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 本科 </a:t>
            </a:r>
            <a:r>
              <a:rPr lang="en-US" altLang="zh-CN" dirty="0"/>
              <a:t>20200422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一般来说，人工神经网络是受大脑神经网络的启发提出的，但是这么简单说还是不清楚神经网络是怎么一回事。让我们从一个简单的数字识别谈起，看看神经网络到底是怎么一回事。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13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当作一个整体，所以要一起处理。卷积是个立体的。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218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51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本科 技术 </a:t>
            </a:r>
            <a:r>
              <a:rPr lang="en-US" altLang="zh-CN"/>
              <a:t>20200429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0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698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590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41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w2</a:t>
            </a:r>
            <a:r>
              <a:rPr lang="zh-CN" altLang="en-US" dirty="0"/>
              <a:t>来说，要求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n(w2,3)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89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经过每个节点的概率是其父节点的分类结果，所以参数是用</a:t>
            </a:r>
            <a:r>
              <a:rPr lang="en-US" altLang="zh-CN" dirty="0"/>
              <a:t>i-1</a:t>
            </a:r>
          </a:p>
          <a:p>
            <a:r>
              <a:rPr lang="zh-CN" altLang="en-US" dirty="0"/>
              <a:t>上面的</a:t>
            </a:r>
            <a:r>
              <a:rPr lang="en-US" altLang="zh-CN" dirty="0" err="1"/>
              <a:t>pwi</a:t>
            </a:r>
            <a:r>
              <a:rPr lang="zh-CN" altLang="en-US" dirty="0"/>
              <a:t>是下面公式的</a:t>
            </a:r>
            <a:r>
              <a:rPr lang="en-US" altLang="zh-CN" dirty="0"/>
              <a:t>p</a:t>
            </a:r>
            <a:r>
              <a:rPr lang="zh-CN" altLang="en-US" dirty="0"/>
              <a:t>的简写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05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4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引出</a:t>
            </a:r>
            <a:r>
              <a:rPr lang="en-US" altLang="zh-CN" dirty="0"/>
              <a:t>10</a:t>
            </a:r>
            <a:r>
              <a:rPr lang="zh-CN" altLang="en-US" dirty="0"/>
              <a:t>个数字识别网络，哪个输出最大，结果为哪个。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89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141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172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658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35061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194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5538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43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75130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756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1567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81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290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00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22917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5729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460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816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3448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2144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827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50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67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503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989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13504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728629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458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8124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23751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47890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791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9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5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295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340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611.png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emf"/></Relationships>
</file>

<file path=ppt/slides/_rels/slide1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1.png"/><Relationship Id="rId4" Type="http://schemas.openxmlformats.org/officeDocument/2006/relationships/image" Target="../media/image331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45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1.png"/><Relationship Id="rId11" Type="http://schemas.openxmlformats.org/officeDocument/2006/relationships/image" Target="../media/image421.png"/><Relationship Id="rId5" Type="http://schemas.openxmlformats.org/officeDocument/2006/relationships/image" Target="../media/image382.png"/><Relationship Id="rId10" Type="http://schemas.openxmlformats.org/officeDocument/2006/relationships/image" Target="../media/image2.gif"/><Relationship Id="rId4" Type="http://schemas.openxmlformats.org/officeDocument/2006/relationships/image" Target="../media/image372.png"/><Relationship Id="rId9" Type="http://schemas.openxmlformats.org/officeDocument/2006/relationships/image" Target="../media/image36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2.png"/><Relationship Id="rId4" Type="http://schemas.openxmlformats.org/officeDocument/2006/relationships/image" Target="../media/image44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59.png"/><Relationship Id="rId7" Type="http://schemas.openxmlformats.org/officeDocument/2006/relationships/image" Target="../media/image12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Relationship Id="rId9" Type="http://schemas.openxmlformats.org/officeDocument/2006/relationships/image" Target="../media/image148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00.png"/><Relationship Id="rId4" Type="http://schemas.openxmlformats.org/officeDocument/2006/relationships/image" Target="../media/image1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2.png"/><Relationship Id="rId7" Type="http://schemas.openxmlformats.org/officeDocument/2006/relationships/image" Target="../media/image20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83.png"/><Relationship Id="rId4" Type="http://schemas.openxmlformats.org/officeDocument/2006/relationships/image" Target="../media/image17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68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701.png"/><Relationship Id="rId5" Type="http://schemas.openxmlformats.org/officeDocument/2006/relationships/image" Target="../media/image481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30.png"/><Relationship Id="rId3" Type="http://schemas.openxmlformats.org/officeDocument/2006/relationships/image" Target="../media/image60.png"/><Relationship Id="rId7" Type="http://schemas.openxmlformats.org/officeDocument/2006/relationships/image" Target="../media/image640.png"/><Relationship Id="rId12" Type="http://schemas.openxmlformats.org/officeDocument/2006/relationships/image" Target="../media/image73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.png"/><Relationship Id="rId10" Type="http://schemas.openxmlformats.org/officeDocument/2006/relationships/image" Target="../media/image721.png"/><Relationship Id="rId4" Type="http://schemas.openxmlformats.org/officeDocument/2006/relationships/image" Target="../media/image61.png"/><Relationship Id="rId9" Type="http://schemas.openxmlformats.org/officeDocument/2006/relationships/image" Target="../media/image6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50.png"/><Relationship Id="rId4" Type="http://schemas.openxmlformats.org/officeDocument/2006/relationships/image" Target="../media/image7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76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3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第二章 神经网络与深度学习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819400" y="3200400"/>
            <a:ext cx="6400800" cy="2320834"/>
          </a:xfrm>
        </p:spPr>
        <p:txBody>
          <a:bodyPr>
            <a:normAutofit/>
          </a:bodyPr>
          <a:lstStyle/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清华大学 计算机系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马少平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41437"/>
            <a:ext cx="10363200" cy="503896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通过增加偏置项让</a:t>
            </a:r>
            <a:r>
              <a:rPr lang="en-US" altLang="zh-CN" dirty="0"/>
              <a:t>sigmoid</a:t>
            </a:r>
            <a:r>
              <a:rPr lang="zh-CN" altLang="en-US" dirty="0"/>
              <a:t>函数平移</a:t>
            </a:r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Cambria Math" panose="02040503050406030204" pitchFamily="18" charset="0"/>
              </a:rPr>
              <a:t>             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   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7" y="2818350"/>
            <a:ext cx="4958393" cy="2990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2800932"/>
            <a:ext cx="5376405" cy="3026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45584" y="3899938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0222" y="3924863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7840" y="5540999"/>
            <a:ext cx="93094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</a:t>
            </a:r>
            <a:r>
              <a:rPr lang="en-US" altLang="zh-CN" sz="2400" b="0" dirty="0">
                <a:solidFill>
                  <a:srgbClr val="FF0000"/>
                </a:solidFill>
              </a:rPr>
              <a:t>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sz="2400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(143-129)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=0.999999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blipFill>
                <a:blip r:embed="rId6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/>
          <p:nvPr/>
        </p:nvCxnSpPr>
        <p:spPr>
          <a:xfrm rot="16200000" flipH="1">
            <a:off x="10082209" y="2297290"/>
            <a:ext cx="747602" cy="59815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(115-129)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(-14)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=0.000001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blipFill>
                <a:blip r:embed="rId7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曲线连接符 17"/>
          <p:cNvCxnSpPr/>
          <p:nvPr/>
        </p:nvCxnSpPr>
        <p:spPr>
          <a:xfrm rot="16200000" flipH="1">
            <a:off x="5340510" y="3689590"/>
            <a:ext cx="1778901" cy="154072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43170" y="559689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-14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476390" y="558980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68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9" grpId="0" animBg="1"/>
      <p:bldP spid="3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4" name="矩形 3"/>
          <p:cNvSpPr/>
          <p:nvPr/>
        </p:nvSpPr>
        <p:spPr>
          <a:xfrm rot="10800000">
            <a:off x="4838705" y="1451839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4838706" y="3606120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099964" y="97014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5108130" y="311059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4976953" y="5118469"/>
            <a:ext cx="891000" cy="31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3025" y="1640791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8116" y="402561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448850" y="3274979"/>
            <a:ext cx="947058" cy="1779810"/>
          </a:xfrm>
          <a:custGeom>
            <a:avLst/>
            <a:gdLst>
              <a:gd name="connsiteX0" fmla="*/ 0 w 604158"/>
              <a:gd name="connsiteY0" fmla="*/ 0 h 1485900"/>
              <a:gd name="connsiteX1" fmla="*/ 604158 w 604158"/>
              <a:gd name="connsiteY1" fmla="*/ 0 h 1485900"/>
              <a:gd name="connsiteX2" fmla="*/ 604158 w 604158"/>
              <a:gd name="connsiteY2" fmla="*/ 1485900 h 1485900"/>
              <a:gd name="connsiteX3" fmla="*/ 48986 w 604158"/>
              <a:gd name="connsiteY3" fmla="*/ 1485900 h 1485900"/>
              <a:gd name="connsiteX4" fmla="*/ 48986 w 604158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58" h="1485900">
                <a:moveTo>
                  <a:pt x="0" y="0"/>
                </a:moveTo>
                <a:lnTo>
                  <a:pt x="604158" y="0"/>
                </a:lnTo>
                <a:lnTo>
                  <a:pt x="604158" y="1485900"/>
                </a:lnTo>
                <a:lnTo>
                  <a:pt x="48986" y="1485900"/>
                </a:lnTo>
                <a:lnTo>
                  <a:pt x="48986" y="1485900"/>
                </a:lnTo>
              </a:path>
            </a:pathLst>
          </a:custGeom>
          <a:noFill/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92095" y="4925684"/>
            <a:ext cx="252548" cy="25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0055" y="403479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4539685" y="3126689"/>
            <a:ext cx="2174623" cy="2185539"/>
          </a:xfrm>
          <a:prstGeom prst="rect">
            <a:avLst/>
          </a:prstGeom>
          <a:noFill/>
          <a:ln w="38100">
            <a:solidFill>
              <a:srgbClr val="119F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FF343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5310369" y="4941546"/>
            <a:ext cx="216000" cy="216000"/>
          </a:xfrm>
          <a:prstGeom prst="mathPlus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1774" y="2064988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残差模块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83977" y="2542903"/>
            <a:ext cx="1167797" cy="1049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081FE5-5DB8-43D2-97A4-BE1B16DF6DCB}"/>
              </a:ext>
            </a:extLst>
          </p:cNvPr>
          <p:cNvSpPr txBox="1"/>
          <p:nvPr/>
        </p:nvSpPr>
        <p:spPr>
          <a:xfrm>
            <a:off x="5189480" y="4041475"/>
            <a:ext cx="6451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D4311A-1250-4C3E-8BFE-7329091633B0}"/>
              </a:ext>
            </a:extLst>
          </p:cNvPr>
          <p:cNvSpPr txBox="1"/>
          <p:nvPr/>
        </p:nvSpPr>
        <p:spPr>
          <a:xfrm>
            <a:off x="5072076" y="3113893"/>
            <a:ext cx="382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28BBC-DFAD-406D-906F-24DCA8564840}"/>
              </a:ext>
            </a:extLst>
          </p:cNvPr>
          <p:cNvSpPr txBox="1"/>
          <p:nvPr/>
        </p:nvSpPr>
        <p:spPr>
          <a:xfrm>
            <a:off x="3187156" y="5422328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F’(X)= F(X)+X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C9A366-0FEF-44C0-9001-205D77D1663C}"/>
              </a:ext>
            </a:extLst>
          </p:cNvPr>
          <p:cNvSpPr txBox="1"/>
          <p:nvPr/>
        </p:nvSpPr>
        <p:spPr>
          <a:xfrm>
            <a:off x="8192993" y="3298559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恒等映射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F6F6EB2-B8D8-45F3-8574-B09EE3F1BBF0}"/>
              </a:ext>
            </a:extLst>
          </p:cNvPr>
          <p:cNvCxnSpPr>
            <a:cxnSpLocks/>
          </p:cNvCxnSpPr>
          <p:nvPr/>
        </p:nvCxnSpPr>
        <p:spPr>
          <a:xfrm flipH="1">
            <a:off x="6485102" y="3483225"/>
            <a:ext cx="1592578" cy="6816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60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 animBg="1"/>
      <p:bldP spid="17" grpId="0" animBg="1"/>
      <p:bldP spid="19" grpId="0"/>
      <p:bldP spid="18" grpId="0"/>
      <p:bldP spid="21" grpId="0"/>
      <p:bldP spid="22" grpId="0"/>
      <p:bldP spid="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残差模块</a:t>
            </a:r>
          </a:p>
        </p:txBody>
      </p:sp>
      <p:pic>
        <p:nvPicPr>
          <p:cNvPr id="20" name="内容占位符 19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648893" y="1159593"/>
            <a:ext cx="5129348" cy="499071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77900" y="2731622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3×3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填充为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 flipV="1">
            <a:off x="3753394" y="2302593"/>
            <a:ext cx="1402080" cy="8906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3"/>
          </p:cNvCxnSpPr>
          <p:nvPr/>
        </p:nvCxnSpPr>
        <p:spPr>
          <a:xfrm>
            <a:off x="3753394" y="3193287"/>
            <a:ext cx="1480454" cy="9161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6496594" y="4285097"/>
            <a:ext cx="2153194" cy="8355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947954" y="4179213"/>
            <a:ext cx="2701834" cy="584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A38FBF6-038C-4EA3-9A87-00A4CF3571F7}"/>
              </a:ext>
            </a:extLst>
          </p:cNvPr>
          <p:cNvSpPr txBox="1"/>
          <p:nvPr/>
        </p:nvSpPr>
        <p:spPr>
          <a:xfrm>
            <a:off x="8789134" y="3779538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通道数、通道大小必须一致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9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95" y="348342"/>
            <a:ext cx="1314995" cy="6326777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953694" y="272126"/>
            <a:ext cx="9288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224×224×3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9954" y="6461584"/>
            <a:ext cx="8904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1000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233"/>
          <p:cNvSpPr txBox="1"/>
          <p:nvPr/>
        </p:nvSpPr>
        <p:spPr>
          <a:xfrm>
            <a:off x="7741193" y="348342"/>
            <a:ext cx="1873069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113417" y="456064"/>
            <a:ext cx="1627776" cy="107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33"/>
          <p:cNvSpPr txBox="1"/>
          <p:nvPr/>
        </p:nvSpPr>
        <p:spPr>
          <a:xfrm>
            <a:off x="7741192" y="1139369"/>
            <a:ext cx="1725025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最大池化，步长为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773055" y="637490"/>
            <a:ext cx="1968137" cy="679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79214" y="674526"/>
            <a:ext cx="1412876" cy="108315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33"/>
          <p:cNvSpPr txBox="1"/>
          <p:nvPr/>
        </p:nvSpPr>
        <p:spPr>
          <a:xfrm>
            <a:off x="2579638" y="1611853"/>
            <a:ext cx="1313093" cy="39334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个残差模块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1" idx="3"/>
          </p:cNvCxnSpPr>
          <p:nvPr/>
        </p:nvCxnSpPr>
        <p:spPr>
          <a:xfrm flipH="1">
            <a:off x="3892731" y="1176425"/>
            <a:ext cx="1058093" cy="6320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33"/>
          <p:cNvSpPr txBox="1"/>
          <p:nvPr/>
        </p:nvSpPr>
        <p:spPr>
          <a:xfrm>
            <a:off x="2342606" y="2042249"/>
            <a:ext cx="1962057" cy="59394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64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>
            <a:endCxn id="29" idx="3"/>
          </p:cNvCxnSpPr>
          <p:nvPr/>
        </p:nvCxnSpPr>
        <p:spPr>
          <a:xfrm flipH="1">
            <a:off x="4304663" y="1524645"/>
            <a:ext cx="835162" cy="814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02027" y="1931934"/>
            <a:ext cx="1412876" cy="123798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233"/>
          <p:cNvSpPr txBox="1"/>
          <p:nvPr/>
        </p:nvSpPr>
        <p:spPr>
          <a:xfrm>
            <a:off x="7741191" y="2246126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128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006560" y="4689513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002027" y="3347440"/>
            <a:ext cx="1412876" cy="192995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233"/>
          <p:cNvSpPr txBox="1"/>
          <p:nvPr/>
        </p:nvSpPr>
        <p:spPr>
          <a:xfrm>
            <a:off x="7784734" y="46765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256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8154" y="5454914"/>
            <a:ext cx="1412876" cy="8816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006560" y="5528549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33"/>
          <p:cNvSpPr txBox="1"/>
          <p:nvPr/>
        </p:nvSpPr>
        <p:spPr>
          <a:xfrm>
            <a:off x="7770359" y="55180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512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5986781" y="2223156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33"/>
          <p:cNvSpPr txBox="1"/>
          <p:nvPr/>
        </p:nvSpPr>
        <p:spPr>
          <a:xfrm>
            <a:off x="7187335" y="3179550"/>
            <a:ext cx="711339" cy="40320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虚线</a:t>
            </a:r>
            <a:endParaRPr kumimoji="0" lang="zh-CN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6261463" y="3576697"/>
            <a:ext cx="1082908" cy="1825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6" idx="1"/>
          </p:cNvCxnSpPr>
          <p:nvPr/>
        </p:nvCxnSpPr>
        <p:spPr>
          <a:xfrm flipH="1" flipV="1">
            <a:off x="6261463" y="3251424"/>
            <a:ext cx="925872" cy="1297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6261463" y="2026997"/>
            <a:ext cx="1040314" cy="11733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063694" y="1766335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100542" y="3160856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100542" y="5259544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233"/>
          <p:cNvSpPr txBox="1"/>
          <p:nvPr/>
        </p:nvSpPr>
        <p:spPr>
          <a:xfrm>
            <a:off x="2063931" y="3215284"/>
            <a:ext cx="1828801" cy="116512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长宽各减一半，通道数增加了一倍。恒等映射需要等维处理。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B81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58" idx="2"/>
          </p:cNvCxnSpPr>
          <p:nvPr/>
        </p:nvCxnSpPr>
        <p:spPr>
          <a:xfrm flipH="1" flipV="1">
            <a:off x="3892731" y="3999227"/>
            <a:ext cx="1207811" cy="1360525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3"/>
          </p:cNvCxnSpPr>
          <p:nvPr/>
        </p:nvCxnSpPr>
        <p:spPr>
          <a:xfrm flipH="1">
            <a:off x="3892732" y="3285110"/>
            <a:ext cx="1152156" cy="512738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3892731" y="1905859"/>
            <a:ext cx="1058097" cy="1579072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233"/>
          <p:cNvSpPr txBox="1"/>
          <p:nvPr/>
        </p:nvSpPr>
        <p:spPr>
          <a:xfrm>
            <a:off x="3006185" y="5746366"/>
            <a:ext cx="1477079" cy="34975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全局平均池化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4391189" y="6054061"/>
            <a:ext cx="1008127" cy="356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8321061" y="1198684"/>
            <a:ext cx="1822334" cy="4312447"/>
          </a:xfrm>
          <a:prstGeom prst="rect">
            <a:avLst/>
          </a:prstGeom>
          <a:solidFill>
            <a:schemeClr val="bg1"/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06" y="1333064"/>
            <a:ext cx="1627740" cy="4069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8" name="椭圆 107"/>
          <p:cNvSpPr/>
          <p:nvPr/>
        </p:nvSpPr>
        <p:spPr>
          <a:xfrm>
            <a:off x="4981936" y="2988136"/>
            <a:ext cx="1256714" cy="6114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6197181" y="2929431"/>
            <a:ext cx="2022250" cy="231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 animBg="1"/>
      <p:bldP spid="21" grpId="0" animBg="1"/>
      <p:bldP spid="29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56" grpId="0" animBg="1"/>
      <p:bldP spid="57" grpId="0" animBg="1"/>
      <p:bldP spid="58" grpId="0" animBg="1"/>
      <p:bldP spid="59" grpId="0" animBg="1"/>
      <p:bldP spid="79" grpId="0" animBg="1"/>
      <p:bldP spid="106" grpId="0" animBg="1"/>
      <p:bldP spid="10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92687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梯度消失问题</a:t>
            </a:r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r>
              <a:rPr lang="en-US" altLang="zh-CN" dirty="0" err="1"/>
              <a:t>GooLeNet</a:t>
            </a:r>
            <a:endParaRPr lang="en-US" altLang="zh-CN" dirty="0"/>
          </a:p>
          <a:p>
            <a:pPr lvl="1"/>
            <a:r>
              <a:rPr lang="zh-CN" altLang="en-US" dirty="0"/>
              <a:t>三个输出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2"/>
            <a:r>
              <a:rPr lang="zh-CN" altLang="en-US" dirty="0"/>
              <a:t>同时使用不同大小的卷积核</a:t>
            </a:r>
            <a:endParaRPr lang="en-US" altLang="zh-CN" dirty="0"/>
          </a:p>
          <a:p>
            <a:pPr lvl="2"/>
            <a:r>
              <a:rPr lang="en-US" altLang="zh-CN" dirty="0"/>
              <a:t>1×1</a:t>
            </a:r>
            <a:r>
              <a:rPr lang="zh-CN" altLang="en-US" dirty="0"/>
              <a:t>卷积降维</a:t>
            </a:r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退化问题</a:t>
            </a:r>
            <a:endParaRPr lang="en-US" altLang="zh-CN" dirty="0"/>
          </a:p>
          <a:p>
            <a:pPr lvl="1"/>
            <a:r>
              <a:rPr lang="zh-CN" altLang="en-US" dirty="0"/>
              <a:t>残差模块</a:t>
            </a:r>
            <a:endParaRPr lang="en-US" altLang="zh-CN" dirty="0"/>
          </a:p>
          <a:p>
            <a:pPr lvl="2"/>
            <a:r>
              <a:rPr lang="zh-CN" altLang="en-US" dirty="0"/>
              <a:t>恒等映射</a:t>
            </a:r>
            <a:endParaRPr lang="en-US" altLang="zh-CN" dirty="0"/>
          </a:p>
          <a:p>
            <a:pPr lvl="2"/>
            <a:r>
              <a:rPr lang="zh-CN" altLang="en-US" dirty="0"/>
              <a:t>学习残差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3118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过拟合问题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0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384715" y="2980458"/>
            <a:ext cx="5514384" cy="2400360"/>
          </a:xfrm>
          <a:custGeom>
            <a:avLst/>
            <a:gdLst>
              <a:gd name="connsiteX0" fmla="*/ 0 w 3871913"/>
              <a:gd name="connsiteY0" fmla="*/ 1504950 h 1504950"/>
              <a:gd name="connsiteX1" fmla="*/ 323850 w 3871913"/>
              <a:gd name="connsiteY1" fmla="*/ 947737 h 1504950"/>
              <a:gd name="connsiteX2" fmla="*/ 809625 w 3871913"/>
              <a:gd name="connsiteY2" fmla="*/ 466725 h 1504950"/>
              <a:gd name="connsiteX3" fmla="*/ 1319213 w 3871913"/>
              <a:gd name="connsiteY3" fmla="*/ 242887 h 1504950"/>
              <a:gd name="connsiteX4" fmla="*/ 1995488 w 3871913"/>
              <a:gd name="connsiteY4" fmla="*/ 61912 h 1504950"/>
              <a:gd name="connsiteX5" fmla="*/ 2828925 w 3871913"/>
              <a:gd name="connsiteY5" fmla="*/ 14287 h 1504950"/>
              <a:gd name="connsiteX6" fmla="*/ 3871913 w 3871913"/>
              <a:gd name="connsiteY6" fmla="*/ 0 h 1504950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5 w 3883842"/>
              <a:gd name="connsiteY5" fmla="*/ 58024 h 1548687"/>
              <a:gd name="connsiteX6" fmla="*/ 3883842 w 3883842"/>
              <a:gd name="connsiteY6" fmla="*/ 0 h 1548687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6 w 3883842"/>
              <a:gd name="connsiteY5" fmla="*/ 34168 h 1548687"/>
              <a:gd name="connsiteX6" fmla="*/ 3883842 w 3883842"/>
              <a:gd name="connsiteY6" fmla="*/ 0 h 154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842" h="1548687">
                <a:moveTo>
                  <a:pt x="0" y="1548687"/>
                </a:moveTo>
                <a:cubicBezTo>
                  <a:pt x="94456" y="1356599"/>
                  <a:pt x="188913" y="1164511"/>
                  <a:pt x="323850" y="991474"/>
                </a:cubicBezTo>
                <a:cubicBezTo>
                  <a:pt x="458787" y="818437"/>
                  <a:pt x="643731" y="627937"/>
                  <a:pt x="809625" y="510462"/>
                </a:cubicBezTo>
                <a:cubicBezTo>
                  <a:pt x="975519" y="392987"/>
                  <a:pt x="1121569" y="354093"/>
                  <a:pt x="1319213" y="286624"/>
                </a:cubicBezTo>
                <a:cubicBezTo>
                  <a:pt x="1516857" y="219155"/>
                  <a:pt x="1743869" y="147725"/>
                  <a:pt x="1995488" y="105649"/>
                </a:cubicBezTo>
                <a:cubicBezTo>
                  <a:pt x="2247107" y="63573"/>
                  <a:pt x="2514200" y="51776"/>
                  <a:pt x="2828926" y="34168"/>
                </a:cubicBezTo>
                <a:cubicBezTo>
                  <a:pt x="3143652" y="16560"/>
                  <a:pt x="3518717" y="1984"/>
                  <a:pt x="3883842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249220" y="2479872"/>
            <a:ext cx="5815059" cy="2940176"/>
          </a:xfrm>
          <a:custGeom>
            <a:avLst/>
            <a:gdLst>
              <a:gd name="connsiteX0" fmla="*/ 0 w 3881438"/>
              <a:gd name="connsiteY0" fmla="*/ 1462087 h 1609754"/>
              <a:gd name="connsiteX1" fmla="*/ 180975 w 3881438"/>
              <a:gd name="connsiteY1" fmla="*/ 1609725 h 1609754"/>
              <a:gd name="connsiteX2" fmla="*/ 481013 w 3881438"/>
              <a:gd name="connsiteY2" fmla="*/ 1471612 h 1609754"/>
              <a:gd name="connsiteX3" fmla="*/ 857250 w 3881438"/>
              <a:gd name="connsiteY3" fmla="*/ 1147762 h 1609754"/>
              <a:gd name="connsiteX4" fmla="*/ 700088 w 3881438"/>
              <a:gd name="connsiteY4" fmla="*/ 914400 h 1609754"/>
              <a:gd name="connsiteX5" fmla="*/ 742950 w 3881438"/>
              <a:gd name="connsiteY5" fmla="*/ 547687 h 1609754"/>
              <a:gd name="connsiteX6" fmla="*/ 1162050 w 3881438"/>
              <a:gd name="connsiteY6" fmla="*/ 428625 h 1609754"/>
              <a:gd name="connsiteX7" fmla="*/ 1647825 w 3881438"/>
              <a:gd name="connsiteY7" fmla="*/ 614362 h 1609754"/>
              <a:gd name="connsiteX8" fmla="*/ 1857375 w 3881438"/>
              <a:gd name="connsiteY8" fmla="*/ 409575 h 1609754"/>
              <a:gd name="connsiteX9" fmla="*/ 2214563 w 3881438"/>
              <a:gd name="connsiteY9" fmla="*/ 157162 h 1609754"/>
              <a:gd name="connsiteX10" fmla="*/ 2700338 w 3881438"/>
              <a:gd name="connsiteY10" fmla="*/ 295275 h 1609754"/>
              <a:gd name="connsiteX11" fmla="*/ 3305175 w 3881438"/>
              <a:gd name="connsiteY11" fmla="*/ 409575 h 1609754"/>
              <a:gd name="connsiteX12" fmla="*/ 3881438 w 3881438"/>
              <a:gd name="connsiteY12" fmla="*/ 0 h 1609754"/>
              <a:gd name="connsiteX0" fmla="*/ 0 w 3881438"/>
              <a:gd name="connsiteY0" fmla="*/ 1462087 h 1609747"/>
              <a:gd name="connsiteX1" fmla="*/ 180975 w 3881438"/>
              <a:gd name="connsiteY1" fmla="*/ 1609725 h 1609747"/>
              <a:gd name="connsiteX2" fmla="*/ 481013 w 3881438"/>
              <a:gd name="connsiteY2" fmla="*/ 1471612 h 1609747"/>
              <a:gd name="connsiteX3" fmla="*/ 776281 w 3881438"/>
              <a:gd name="connsiteY3" fmla="*/ 1262064 h 1609747"/>
              <a:gd name="connsiteX4" fmla="*/ 700088 w 3881438"/>
              <a:gd name="connsiteY4" fmla="*/ 914400 h 1609747"/>
              <a:gd name="connsiteX5" fmla="*/ 742950 w 3881438"/>
              <a:gd name="connsiteY5" fmla="*/ 547687 h 1609747"/>
              <a:gd name="connsiteX6" fmla="*/ 1162050 w 3881438"/>
              <a:gd name="connsiteY6" fmla="*/ 428625 h 1609747"/>
              <a:gd name="connsiteX7" fmla="*/ 1647825 w 3881438"/>
              <a:gd name="connsiteY7" fmla="*/ 614362 h 1609747"/>
              <a:gd name="connsiteX8" fmla="*/ 1857375 w 3881438"/>
              <a:gd name="connsiteY8" fmla="*/ 409575 h 1609747"/>
              <a:gd name="connsiteX9" fmla="*/ 2214563 w 3881438"/>
              <a:gd name="connsiteY9" fmla="*/ 157162 h 1609747"/>
              <a:gd name="connsiteX10" fmla="*/ 2700338 w 3881438"/>
              <a:gd name="connsiteY10" fmla="*/ 295275 h 1609747"/>
              <a:gd name="connsiteX11" fmla="*/ 3305175 w 3881438"/>
              <a:gd name="connsiteY11" fmla="*/ 409575 h 1609747"/>
              <a:gd name="connsiteX12" fmla="*/ 3881438 w 3881438"/>
              <a:gd name="connsiteY12" fmla="*/ 0 h 1609747"/>
              <a:gd name="connsiteX0" fmla="*/ 0 w 3881438"/>
              <a:gd name="connsiteY0" fmla="*/ 1462087 h 1681177"/>
              <a:gd name="connsiteX1" fmla="*/ 195264 w 3881438"/>
              <a:gd name="connsiteY1" fmla="*/ 1681164 h 1681177"/>
              <a:gd name="connsiteX2" fmla="*/ 481013 w 3881438"/>
              <a:gd name="connsiteY2" fmla="*/ 1471612 h 1681177"/>
              <a:gd name="connsiteX3" fmla="*/ 776281 w 3881438"/>
              <a:gd name="connsiteY3" fmla="*/ 1262064 h 1681177"/>
              <a:gd name="connsiteX4" fmla="*/ 700088 w 3881438"/>
              <a:gd name="connsiteY4" fmla="*/ 914400 h 1681177"/>
              <a:gd name="connsiteX5" fmla="*/ 742950 w 3881438"/>
              <a:gd name="connsiteY5" fmla="*/ 547687 h 1681177"/>
              <a:gd name="connsiteX6" fmla="*/ 1162050 w 3881438"/>
              <a:gd name="connsiteY6" fmla="*/ 428625 h 1681177"/>
              <a:gd name="connsiteX7" fmla="*/ 1647825 w 3881438"/>
              <a:gd name="connsiteY7" fmla="*/ 614362 h 1681177"/>
              <a:gd name="connsiteX8" fmla="*/ 1857375 w 3881438"/>
              <a:gd name="connsiteY8" fmla="*/ 409575 h 1681177"/>
              <a:gd name="connsiteX9" fmla="*/ 2214563 w 3881438"/>
              <a:gd name="connsiteY9" fmla="*/ 157162 h 1681177"/>
              <a:gd name="connsiteX10" fmla="*/ 2700338 w 3881438"/>
              <a:gd name="connsiteY10" fmla="*/ 295275 h 1681177"/>
              <a:gd name="connsiteX11" fmla="*/ 3305175 w 3881438"/>
              <a:gd name="connsiteY11" fmla="*/ 409575 h 1681177"/>
              <a:gd name="connsiteX12" fmla="*/ 3881438 w 3881438"/>
              <a:gd name="connsiteY12" fmla="*/ 0 h 1681177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742950 w 3881438"/>
              <a:gd name="connsiteY5" fmla="*/ 547687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085878 w 3881438"/>
              <a:gd name="connsiteY5" fmla="*/ 857312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204951 w 3881438"/>
              <a:gd name="connsiteY5" fmla="*/ 947818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33752 w 3881438"/>
              <a:gd name="connsiteY11" fmla="*/ 481026 h 1681180"/>
              <a:gd name="connsiteX12" fmla="*/ 3881438 w 3881438"/>
              <a:gd name="connsiteY12" fmla="*/ 0 h 1681180"/>
              <a:gd name="connsiteX0" fmla="*/ 0 w 4005273"/>
              <a:gd name="connsiteY0" fmla="*/ 1566883 h 1785976"/>
              <a:gd name="connsiteX1" fmla="*/ 195264 w 4005273"/>
              <a:gd name="connsiteY1" fmla="*/ 1785960 h 1785976"/>
              <a:gd name="connsiteX2" fmla="*/ 481013 w 4005273"/>
              <a:gd name="connsiteY2" fmla="*/ 1576408 h 1785976"/>
              <a:gd name="connsiteX3" fmla="*/ 423827 w 4005273"/>
              <a:gd name="connsiteY3" fmla="*/ 1190613 h 1785976"/>
              <a:gd name="connsiteX4" fmla="*/ 700088 w 4005273"/>
              <a:gd name="connsiteY4" fmla="*/ 1019196 h 1785976"/>
              <a:gd name="connsiteX5" fmla="*/ 1100167 w 4005273"/>
              <a:gd name="connsiteY5" fmla="*/ 938291 h 1785976"/>
              <a:gd name="connsiteX6" fmla="*/ 1162050 w 4005273"/>
              <a:gd name="connsiteY6" fmla="*/ 533421 h 1785976"/>
              <a:gd name="connsiteX7" fmla="*/ 1547805 w 4005273"/>
              <a:gd name="connsiteY7" fmla="*/ 747739 h 1785976"/>
              <a:gd name="connsiteX8" fmla="*/ 1857375 w 4005273"/>
              <a:gd name="connsiteY8" fmla="*/ 514371 h 1785976"/>
              <a:gd name="connsiteX9" fmla="*/ 2181224 w 4005273"/>
              <a:gd name="connsiteY9" fmla="*/ 180980 h 1785976"/>
              <a:gd name="connsiteX10" fmla="*/ 2700338 w 4005273"/>
              <a:gd name="connsiteY10" fmla="*/ 400071 h 1785976"/>
              <a:gd name="connsiteX11" fmla="*/ 3333752 w 4005273"/>
              <a:gd name="connsiteY11" fmla="*/ 585822 h 1785976"/>
              <a:gd name="connsiteX12" fmla="*/ 4005273 w 4005273"/>
              <a:gd name="connsiteY12" fmla="*/ 0 h 1785976"/>
              <a:gd name="connsiteX0" fmla="*/ 0 w 4014799"/>
              <a:gd name="connsiteY0" fmla="*/ 1676442 h 1789036"/>
              <a:gd name="connsiteX1" fmla="*/ 204790 w 4014799"/>
              <a:gd name="connsiteY1" fmla="*/ 1785960 h 1789036"/>
              <a:gd name="connsiteX2" fmla="*/ 490539 w 4014799"/>
              <a:gd name="connsiteY2" fmla="*/ 1576408 h 1789036"/>
              <a:gd name="connsiteX3" fmla="*/ 433353 w 4014799"/>
              <a:gd name="connsiteY3" fmla="*/ 1190613 h 1789036"/>
              <a:gd name="connsiteX4" fmla="*/ 709614 w 4014799"/>
              <a:gd name="connsiteY4" fmla="*/ 1019196 h 1789036"/>
              <a:gd name="connsiteX5" fmla="*/ 1109693 w 4014799"/>
              <a:gd name="connsiteY5" fmla="*/ 938291 h 1789036"/>
              <a:gd name="connsiteX6" fmla="*/ 1171576 w 4014799"/>
              <a:gd name="connsiteY6" fmla="*/ 533421 h 1789036"/>
              <a:gd name="connsiteX7" fmla="*/ 1557331 w 4014799"/>
              <a:gd name="connsiteY7" fmla="*/ 747739 h 1789036"/>
              <a:gd name="connsiteX8" fmla="*/ 1866901 w 4014799"/>
              <a:gd name="connsiteY8" fmla="*/ 514371 h 1789036"/>
              <a:gd name="connsiteX9" fmla="*/ 2190750 w 4014799"/>
              <a:gd name="connsiteY9" fmla="*/ 180980 h 1789036"/>
              <a:gd name="connsiteX10" fmla="*/ 2709864 w 4014799"/>
              <a:gd name="connsiteY10" fmla="*/ 400071 h 1789036"/>
              <a:gd name="connsiteX11" fmla="*/ 3343278 w 4014799"/>
              <a:gd name="connsiteY11" fmla="*/ 585822 h 1789036"/>
              <a:gd name="connsiteX12" fmla="*/ 4014799 w 4014799"/>
              <a:gd name="connsiteY12" fmla="*/ 0 h 178903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433353 w 4014799"/>
              <a:gd name="connsiteY3" fmla="*/ 119061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310079 w 4014799"/>
              <a:gd name="connsiteY3" fmla="*/ 116675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3970"/>
              <a:gd name="connsiteX1" fmla="*/ 314336 w 4014799"/>
              <a:gd name="connsiteY1" fmla="*/ 1766907 h 1773970"/>
              <a:gd name="connsiteX2" fmla="*/ 88910 w 4014799"/>
              <a:gd name="connsiteY2" fmla="*/ 1528688 h 1773970"/>
              <a:gd name="connsiteX3" fmla="*/ 310079 w 4014799"/>
              <a:gd name="connsiteY3" fmla="*/ 1166753 h 1773970"/>
              <a:gd name="connsiteX4" fmla="*/ 709614 w 4014799"/>
              <a:gd name="connsiteY4" fmla="*/ 1019196 h 1773970"/>
              <a:gd name="connsiteX5" fmla="*/ 1109693 w 4014799"/>
              <a:gd name="connsiteY5" fmla="*/ 938291 h 1773970"/>
              <a:gd name="connsiteX6" fmla="*/ 1171576 w 4014799"/>
              <a:gd name="connsiteY6" fmla="*/ 533421 h 1773970"/>
              <a:gd name="connsiteX7" fmla="*/ 1557331 w 4014799"/>
              <a:gd name="connsiteY7" fmla="*/ 747739 h 1773970"/>
              <a:gd name="connsiteX8" fmla="*/ 1866901 w 4014799"/>
              <a:gd name="connsiteY8" fmla="*/ 514371 h 1773970"/>
              <a:gd name="connsiteX9" fmla="*/ 2190750 w 4014799"/>
              <a:gd name="connsiteY9" fmla="*/ 180980 h 1773970"/>
              <a:gd name="connsiteX10" fmla="*/ 2709864 w 4014799"/>
              <a:gd name="connsiteY10" fmla="*/ 400071 h 1773970"/>
              <a:gd name="connsiteX11" fmla="*/ 3343278 w 4014799"/>
              <a:gd name="connsiteY11" fmla="*/ 585822 h 1773970"/>
              <a:gd name="connsiteX12" fmla="*/ 4014799 w 4014799"/>
              <a:gd name="connsiteY12" fmla="*/ 0 h 1773970"/>
              <a:gd name="connsiteX0" fmla="*/ 0 w 4000510"/>
              <a:gd name="connsiteY0" fmla="*/ 1871914 h 1894704"/>
              <a:gd name="connsiteX1" fmla="*/ 300047 w 4000510"/>
              <a:gd name="connsiteY1" fmla="*/ 1766907 h 1894704"/>
              <a:gd name="connsiteX2" fmla="*/ 74621 w 4000510"/>
              <a:gd name="connsiteY2" fmla="*/ 1528688 h 1894704"/>
              <a:gd name="connsiteX3" fmla="*/ 295790 w 4000510"/>
              <a:gd name="connsiteY3" fmla="*/ 1166753 h 1894704"/>
              <a:gd name="connsiteX4" fmla="*/ 695325 w 4000510"/>
              <a:gd name="connsiteY4" fmla="*/ 1019196 h 1894704"/>
              <a:gd name="connsiteX5" fmla="*/ 1095404 w 4000510"/>
              <a:gd name="connsiteY5" fmla="*/ 938291 h 1894704"/>
              <a:gd name="connsiteX6" fmla="*/ 1157287 w 4000510"/>
              <a:gd name="connsiteY6" fmla="*/ 533421 h 1894704"/>
              <a:gd name="connsiteX7" fmla="*/ 1543042 w 4000510"/>
              <a:gd name="connsiteY7" fmla="*/ 747739 h 1894704"/>
              <a:gd name="connsiteX8" fmla="*/ 1852612 w 4000510"/>
              <a:gd name="connsiteY8" fmla="*/ 514371 h 1894704"/>
              <a:gd name="connsiteX9" fmla="*/ 2176461 w 4000510"/>
              <a:gd name="connsiteY9" fmla="*/ 180980 h 1894704"/>
              <a:gd name="connsiteX10" fmla="*/ 2695575 w 4000510"/>
              <a:gd name="connsiteY10" fmla="*/ 400071 h 1894704"/>
              <a:gd name="connsiteX11" fmla="*/ 3328989 w 4000510"/>
              <a:gd name="connsiteY11" fmla="*/ 585822 h 1894704"/>
              <a:gd name="connsiteX12" fmla="*/ 4000510 w 4000510"/>
              <a:gd name="connsiteY12" fmla="*/ 0 h 1894704"/>
              <a:gd name="connsiteX0" fmla="*/ 0 w 4000510"/>
              <a:gd name="connsiteY0" fmla="*/ 1871914 h 1892460"/>
              <a:gd name="connsiteX1" fmla="*/ 135842 w 4000510"/>
              <a:gd name="connsiteY1" fmla="*/ 1747024 h 1892460"/>
              <a:gd name="connsiteX2" fmla="*/ 74621 w 4000510"/>
              <a:gd name="connsiteY2" fmla="*/ 1528688 h 1892460"/>
              <a:gd name="connsiteX3" fmla="*/ 295790 w 4000510"/>
              <a:gd name="connsiteY3" fmla="*/ 1166753 h 1892460"/>
              <a:gd name="connsiteX4" fmla="*/ 695325 w 4000510"/>
              <a:gd name="connsiteY4" fmla="*/ 1019196 h 1892460"/>
              <a:gd name="connsiteX5" fmla="*/ 1095404 w 4000510"/>
              <a:gd name="connsiteY5" fmla="*/ 938291 h 1892460"/>
              <a:gd name="connsiteX6" fmla="*/ 1157287 w 4000510"/>
              <a:gd name="connsiteY6" fmla="*/ 533421 h 1892460"/>
              <a:gd name="connsiteX7" fmla="*/ 1543042 w 4000510"/>
              <a:gd name="connsiteY7" fmla="*/ 747739 h 1892460"/>
              <a:gd name="connsiteX8" fmla="*/ 1852612 w 4000510"/>
              <a:gd name="connsiteY8" fmla="*/ 514371 h 1892460"/>
              <a:gd name="connsiteX9" fmla="*/ 2176461 w 4000510"/>
              <a:gd name="connsiteY9" fmla="*/ 180980 h 1892460"/>
              <a:gd name="connsiteX10" fmla="*/ 2695575 w 4000510"/>
              <a:gd name="connsiteY10" fmla="*/ 400071 h 1892460"/>
              <a:gd name="connsiteX11" fmla="*/ 3328989 w 4000510"/>
              <a:gd name="connsiteY11" fmla="*/ 585822 h 1892460"/>
              <a:gd name="connsiteX12" fmla="*/ 4000510 w 4000510"/>
              <a:gd name="connsiteY12" fmla="*/ 0 h 1892460"/>
              <a:gd name="connsiteX0" fmla="*/ 0 w 4000510"/>
              <a:gd name="connsiteY0" fmla="*/ 1871914 h 1893302"/>
              <a:gd name="connsiteX1" fmla="*/ 135842 w 4000510"/>
              <a:gd name="connsiteY1" fmla="*/ 1747024 h 1893302"/>
              <a:gd name="connsiteX2" fmla="*/ 135842 w 4000510"/>
              <a:gd name="connsiteY2" fmla="*/ 1476991 h 1893302"/>
              <a:gd name="connsiteX3" fmla="*/ 295790 w 4000510"/>
              <a:gd name="connsiteY3" fmla="*/ 1166753 h 1893302"/>
              <a:gd name="connsiteX4" fmla="*/ 695325 w 4000510"/>
              <a:gd name="connsiteY4" fmla="*/ 1019196 h 1893302"/>
              <a:gd name="connsiteX5" fmla="*/ 1095404 w 4000510"/>
              <a:gd name="connsiteY5" fmla="*/ 938291 h 1893302"/>
              <a:gd name="connsiteX6" fmla="*/ 1157287 w 4000510"/>
              <a:gd name="connsiteY6" fmla="*/ 533421 h 1893302"/>
              <a:gd name="connsiteX7" fmla="*/ 1543042 w 4000510"/>
              <a:gd name="connsiteY7" fmla="*/ 747739 h 1893302"/>
              <a:gd name="connsiteX8" fmla="*/ 1852612 w 4000510"/>
              <a:gd name="connsiteY8" fmla="*/ 514371 h 1893302"/>
              <a:gd name="connsiteX9" fmla="*/ 2176461 w 4000510"/>
              <a:gd name="connsiteY9" fmla="*/ 180980 h 1893302"/>
              <a:gd name="connsiteX10" fmla="*/ 2695575 w 4000510"/>
              <a:gd name="connsiteY10" fmla="*/ 400071 h 1893302"/>
              <a:gd name="connsiteX11" fmla="*/ 3328989 w 4000510"/>
              <a:gd name="connsiteY11" fmla="*/ 585822 h 1893302"/>
              <a:gd name="connsiteX12" fmla="*/ 4000510 w 4000510"/>
              <a:gd name="connsiteY12" fmla="*/ 0 h 1893302"/>
              <a:gd name="connsiteX0" fmla="*/ 0 w 4000510"/>
              <a:gd name="connsiteY0" fmla="*/ 1871914 h 1887498"/>
              <a:gd name="connsiteX1" fmla="*/ 131865 w 4000510"/>
              <a:gd name="connsiteY1" fmla="*/ 1675445 h 1887498"/>
              <a:gd name="connsiteX2" fmla="*/ 135842 w 4000510"/>
              <a:gd name="connsiteY2" fmla="*/ 1476991 h 1887498"/>
              <a:gd name="connsiteX3" fmla="*/ 295790 w 4000510"/>
              <a:gd name="connsiteY3" fmla="*/ 1166753 h 1887498"/>
              <a:gd name="connsiteX4" fmla="*/ 695325 w 4000510"/>
              <a:gd name="connsiteY4" fmla="*/ 1019196 h 1887498"/>
              <a:gd name="connsiteX5" fmla="*/ 1095404 w 4000510"/>
              <a:gd name="connsiteY5" fmla="*/ 938291 h 1887498"/>
              <a:gd name="connsiteX6" fmla="*/ 1157287 w 4000510"/>
              <a:gd name="connsiteY6" fmla="*/ 533421 h 1887498"/>
              <a:gd name="connsiteX7" fmla="*/ 1543042 w 4000510"/>
              <a:gd name="connsiteY7" fmla="*/ 747739 h 1887498"/>
              <a:gd name="connsiteX8" fmla="*/ 1852612 w 4000510"/>
              <a:gd name="connsiteY8" fmla="*/ 514371 h 1887498"/>
              <a:gd name="connsiteX9" fmla="*/ 2176461 w 4000510"/>
              <a:gd name="connsiteY9" fmla="*/ 180980 h 1887498"/>
              <a:gd name="connsiteX10" fmla="*/ 2695575 w 4000510"/>
              <a:gd name="connsiteY10" fmla="*/ 400071 h 1887498"/>
              <a:gd name="connsiteX11" fmla="*/ 3328989 w 4000510"/>
              <a:gd name="connsiteY11" fmla="*/ 585822 h 1887498"/>
              <a:gd name="connsiteX12" fmla="*/ 4000510 w 4000510"/>
              <a:gd name="connsiteY12" fmla="*/ 0 h 1887498"/>
              <a:gd name="connsiteX0" fmla="*/ 0 w 4095947"/>
              <a:gd name="connsiteY0" fmla="*/ 1875891 h 1891278"/>
              <a:gd name="connsiteX1" fmla="*/ 227302 w 4095947"/>
              <a:gd name="connsiteY1" fmla="*/ 1675445 h 1891278"/>
              <a:gd name="connsiteX2" fmla="*/ 231279 w 4095947"/>
              <a:gd name="connsiteY2" fmla="*/ 1476991 h 1891278"/>
              <a:gd name="connsiteX3" fmla="*/ 391227 w 4095947"/>
              <a:gd name="connsiteY3" fmla="*/ 1166753 h 1891278"/>
              <a:gd name="connsiteX4" fmla="*/ 790762 w 4095947"/>
              <a:gd name="connsiteY4" fmla="*/ 1019196 h 1891278"/>
              <a:gd name="connsiteX5" fmla="*/ 1190841 w 4095947"/>
              <a:gd name="connsiteY5" fmla="*/ 938291 h 1891278"/>
              <a:gd name="connsiteX6" fmla="*/ 1252724 w 4095947"/>
              <a:gd name="connsiteY6" fmla="*/ 533421 h 1891278"/>
              <a:gd name="connsiteX7" fmla="*/ 1638479 w 4095947"/>
              <a:gd name="connsiteY7" fmla="*/ 747739 h 1891278"/>
              <a:gd name="connsiteX8" fmla="*/ 1948049 w 4095947"/>
              <a:gd name="connsiteY8" fmla="*/ 514371 h 1891278"/>
              <a:gd name="connsiteX9" fmla="*/ 2271898 w 4095947"/>
              <a:gd name="connsiteY9" fmla="*/ 180980 h 1891278"/>
              <a:gd name="connsiteX10" fmla="*/ 2791012 w 4095947"/>
              <a:gd name="connsiteY10" fmla="*/ 400071 h 1891278"/>
              <a:gd name="connsiteX11" fmla="*/ 3424426 w 4095947"/>
              <a:gd name="connsiteY11" fmla="*/ 585822 h 1891278"/>
              <a:gd name="connsiteX12" fmla="*/ 4095947 w 4095947"/>
              <a:gd name="connsiteY12" fmla="*/ 0 h 1891278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91227 w 4095947"/>
              <a:gd name="connsiteY3" fmla="*/ 1166753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67368 w 4095947"/>
              <a:gd name="connsiteY3" fmla="*/ 1123009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67368 w 4095947"/>
              <a:gd name="connsiteY3" fmla="*/ 112300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91227 w 4095947"/>
              <a:gd name="connsiteY3" fmla="*/ 115879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91227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39532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339532 w 4095947"/>
              <a:gd name="connsiteY3" fmla="*/ 1158799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415086 w 4095947"/>
              <a:gd name="connsiteY3" fmla="*/ 1142892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95947" h="1897226">
                <a:moveTo>
                  <a:pt x="0" y="1875891"/>
                </a:moveTo>
                <a:cubicBezTo>
                  <a:pt x="50403" y="1948916"/>
                  <a:pt x="264973" y="1817663"/>
                  <a:pt x="310810" y="1735095"/>
                </a:cubicBezTo>
                <a:cubicBezTo>
                  <a:pt x="356647" y="1652527"/>
                  <a:pt x="257642" y="1479184"/>
                  <a:pt x="275021" y="1380483"/>
                </a:cubicBezTo>
                <a:cubicBezTo>
                  <a:pt x="292400" y="1281783"/>
                  <a:pt x="329129" y="1203107"/>
                  <a:pt x="415086" y="1142892"/>
                </a:cubicBezTo>
                <a:cubicBezTo>
                  <a:pt x="501043" y="1082677"/>
                  <a:pt x="661470" y="1053296"/>
                  <a:pt x="790762" y="1019196"/>
                </a:cubicBezTo>
                <a:cubicBezTo>
                  <a:pt x="920054" y="985096"/>
                  <a:pt x="1113847" y="1019253"/>
                  <a:pt x="1190841" y="938291"/>
                </a:cubicBezTo>
                <a:cubicBezTo>
                  <a:pt x="1267835" y="857329"/>
                  <a:pt x="1178118" y="565180"/>
                  <a:pt x="1252724" y="533421"/>
                </a:cubicBezTo>
                <a:cubicBezTo>
                  <a:pt x="1327330" y="501662"/>
                  <a:pt x="1522592" y="750914"/>
                  <a:pt x="1638479" y="747739"/>
                </a:cubicBezTo>
                <a:cubicBezTo>
                  <a:pt x="1754366" y="744564"/>
                  <a:pt x="1842479" y="608831"/>
                  <a:pt x="1948049" y="514371"/>
                </a:cubicBezTo>
                <a:cubicBezTo>
                  <a:pt x="2053619" y="419911"/>
                  <a:pt x="2131404" y="200030"/>
                  <a:pt x="2271898" y="180980"/>
                </a:cubicBezTo>
                <a:cubicBezTo>
                  <a:pt x="2412392" y="161930"/>
                  <a:pt x="2598924" y="332597"/>
                  <a:pt x="2791012" y="400071"/>
                </a:cubicBezTo>
                <a:cubicBezTo>
                  <a:pt x="2983100" y="467545"/>
                  <a:pt x="3206937" y="652501"/>
                  <a:pt x="3424426" y="585822"/>
                </a:cubicBezTo>
                <a:cubicBezTo>
                  <a:pt x="3641915" y="519143"/>
                  <a:pt x="3906240" y="180181"/>
                  <a:pt x="4095947" y="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6" idx="12"/>
          </p:cNvCxnSpPr>
          <p:nvPr/>
        </p:nvCxnSpPr>
        <p:spPr>
          <a:xfrm flipV="1">
            <a:off x="2377914" y="2479872"/>
            <a:ext cx="5686365" cy="2170179"/>
          </a:xfrm>
          <a:prstGeom prst="line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8" name="椭圆 7"/>
          <p:cNvSpPr/>
          <p:nvPr/>
        </p:nvSpPr>
        <p:spPr>
          <a:xfrm>
            <a:off x="2577809" y="4773023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304336" y="399308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0242" y="327707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06912" y="3247550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61047" y="2872025"/>
            <a:ext cx="135239" cy="140249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107474" y="5369962"/>
            <a:ext cx="6209212" cy="2561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2377914" y="1968137"/>
            <a:ext cx="45622" cy="364889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8410546" y="5139129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3603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7" y="1842635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9518" y="484196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6217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3633" y="17018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过拟合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1679" y="41314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欠拟合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259977" y="2063931"/>
            <a:ext cx="693656" cy="6357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5155474" y="3448594"/>
            <a:ext cx="946205" cy="9137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51392" y="19978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希望结果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659278" y="2455206"/>
            <a:ext cx="706114" cy="635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神经网络的过拟合问题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0" y="2025824"/>
            <a:ext cx="6680849" cy="3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1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减少过拟合的方法：使用验证集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1"/>
            <a:r>
              <a:rPr lang="zh-CN" altLang="en-US" dirty="0"/>
              <a:t>验证集</a:t>
            </a:r>
            <a:endParaRPr lang="en-US" altLang="zh-CN" dirty="0"/>
          </a:p>
          <a:p>
            <a:pPr lvl="1"/>
            <a:r>
              <a:rPr lang="zh-CN" altLang="en-US" dirty="0"/>
              <a:t>测试集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6" y="2091612"/>
            <a:ext cx="6291398" cy="35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减少过拟合的方法：正则化项法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</p:spPr>
            <p:txBody>
              <a:bodyPr/>
              <a:lstStyle/>
              <a:p>
                <a:r>
                  <a:rPr lang="zh-CN" altLang="en-US" dirty="0"/>
                  <a:t>误差平方和损失函数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加正则化项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sz="1800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说明：并不限于误差平方和损失函数和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范数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  <a:blipFill>
                <a:blip r:embed="rId2"/>
                <a:stretch>
                  <a:fillRect l="-1059" t="-1931" b="-3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模式匹配：</a:t>
                </a:r>
                <a:endParaRPr lang="en-US" altLang="zh-CN" dirty="0"/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sz="40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i="1" dirty="0"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01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正则化项的作用：降低模型复杂性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曲线的多项式表示：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  <a:blipFill>
                <a:blip r:embed="rId2"/>
                <a:stretch>
                  <a:fillRect l="-1059"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0" y="2902130"/>
            <a:ext cx="6087939" cy="2951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5407" y="531800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9820" y="2440465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比较小时：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blipFill>
                <a:blip r:embed="rId4"/>
                <a:stretch>
                  <a:fillRect l="-1115" t="-54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（</a:t>
            </a:r>
            <a:r>
              <a:rPr lang="en-US" altLang="zh-CN" dirty="0"/>
              <a:t>2-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1711720"/>
            <a:ext cx="4773469" cy="4458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9737" y="2854669"/>
            <a:ext cx="364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效果：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很多参数值很小，但基本不会为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。抗干扰能力强。</a:t>
            </a:r>
          </a:p>
        </p:txBody>
      </p:sp>
    </p:spTree>
    <p:extLst>
      <p:ext uri="{BB962C8B-B14F-4D97-AF65-F5344CB8AC3E}">
        <p14:creationId xmlns:p14="http://schemas.microsoft.com/office/powerpoint/2010/main" val="36590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L1</a:t>
            </a:r>
            <a:r>
              <a:rPr lang="zh-CN" altLang="en-US" dirty="0"/>
              <a:t>（</a:t>
            </a:r>
            <a:r>
              <a:rPr lang="en-US" altLang="zh-CN" dirty="0"/>
              <a:t>1-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61" y="1718812"/>
            <a:ext cx="4621416" cy="4316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1-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范数：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效果：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一些参数为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，起到特征选择的作用。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blipFill>
                <a:blip r:embed="rId3"/>
                <a:stretch>
                  <a:fillRect l="-2508" t="-3212" b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5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减少过拟合的方法：舍弃法（</a:t>
            </a:r>
            <a:r>
              <a:rPr lang="en-US" altLang="zh-CN" dirty="0"/>
              <a:t>Dropout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r>
              <a:rPr lang="zh-CN" altLang="en-US" dirty="0"/>
              <a:t>随机地临时舍弃一些神经元</a:t>
            </a:r>
          </a:p>
        </p:txBody>
      </p:sp>
      <p:pic>
        <p:nvPicPr>
          <p:cNvPr id="4" name="Picture 2" descr="http://neuralnetworksanddeeplearning.com/images/tikz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431176" y="1873043"/>
            <a:ext cx="3824116" cy="399681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39123" y="2560638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6" name="矩形 5"/>
          <p:cNvSpPr/>
          <p:nvPr/>
        </p:nvSpPr>
        <p:spPr>
          <a:xfrm>
            <a:off x="2951893" y="5466585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5138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减少过拟合的方法：数据增强法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数据越多，过拟合的风险就越小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2476202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11770" y="547553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8469" y="210453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5050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如何获得更多的数据？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  <a:endParaRPr lang="en-US" altLang="zh-CN" dirty="0"/>
          </a:p>
          <a:p>
            <a:pPr lvl="1"/>
            <a:r>
              <a:rPr lang="zh-CN" altLang="en-US" dirty="0"/>
              <a:t>通过各种变换增加数据的数量</a:t>
            </a:r>
            <a:endParaRPr lang="en-US" altLang="zh-CN" dirty="0"/>
          </a:p>
          <a:p>
            <a:r>
              <a:rPr lang="zh-CN" altLang="en-US" dirty="0"/>
              <a:t>图象数据</a:t>
            </a:r>
            <a:endParaRPr lang="en-US" altLang="zh-CN" dirty="0"/>
          </a:p>
          <a:p>
            <a:pPr lvl="1"/>
            <a:r>
              <a:rPr lang="zh-CN" altLang="en-US" dirty="0"/>
              <a:t>缩放、旋转、局部截取、改变颜色等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2749415"/>
            <a:ext cx="3936273" cy="2183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3399">
            <a:off x="6048208" y="805197"/>
            <a:ext cx="2810121" cy="1558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894495"/>
            <a:ext cx="1876682" cy="10409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463817"/>
            <a:ext cx="2243822" cy="155598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4" idx="3"/>
          </p:cNvCxnSpPr>
          <p:nvPr/>
        </p:nvCxnSpPr>
        <p:spPr>
          <a:xfrm flipV="1">
            <a:off x="5312227" y="2211978"/>
            <a:ext cx="1141423" cy="1629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3"/>
            <a:endCxn id="6" idx="1"/>
          </p:cNvCxnSpPr>
          <p:nvPr/>
        </p:nvCxnSpPr>
        <p:spPr>
          <a:xfrm flipV="1">
            <a:off x="5312227" y="3414981"/>
            <a:ext cx="1088573" cy="4261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</p:cNvCxnSpPr>
          <p:nvPr/>
        </p:nvCxnSpPr>
        <p:spPr>
          <a:xfrm>
            <a:off x="5312227" y="3841116"/>
            <a:ext cx="1088573" cy="1558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758" y="1648522"/>
            <a:ext cx="4890081" cy="22056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473" y="4079065"/>
            <a:ext cx="5897352" cy="211880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46233" y="1910787"/>
            <a:ext cx="2786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四库全书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数字化中用到的非线性数据增强方法方法</a:t>
            </a:r>
          </a:p>
        </p:txBody>
      </p:sp>
    </p:spTree>
    <p:extLst>
      <p:ext uri="{BB962C8B-B14F-4D97-AF65-F5344CB8AC3E}">
        <p14:creationId xmlns:p14="http://schemas.microsoft.com/office/powerpoint/2010/main" val="2420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过拟合问题</a:t>
            </a:r>
            <a:endParaRPr lang="en-US" altLang="zh-CN" dirty="0"/>
          </a:p>
          <a:p>
            <a:r>
              <a:rPr lang="zh-CN" altLang="en-US" dirty="0"/>
              <a:t>解决方法</a:t>
            </a:r>
            <a:endParaRPr lang="en-US" altLang="zh-CN" dirty="0"/>
          </a:p>
          <a:p>
            <a:pPr lvl="1"/>
            <a:r>
              <a:rPr lang="zh-CN" altLang="en-US" dirty="0"/>
              <a:t>利用测试集（验证集）</a:t>
            </a:r>
            <a:endParaRPr lang="en-US" altLang="zh-CN" dirty="0"/>
          </a:p>
          <a:p>
            <a:pPr lvl="1"/>
            <a:r>
              <a:rPr lang="zh-CN" altLang="en-US" dirty="0"/>
              <a:t>限制模型的复杂性</a:t>
            </a:r>
            <a:endParaRPr lang="en-US" altLang="zh-CN" dirty="0"/>
          </a:p>
          <a:p>
            <a:pPr lvl="2"/>
            <a:r>
              <a:rPr lang="zh-CN" altLang="en-US" dirty="0"/>
              <a:t>正</a:t>
            </a:r>
            <a:r>
              <a:rPr lang="zh-CN" altLang="en-US"/>
              <a:t>则化项法</a:t>
            </a:r>
            <a:endParaRPr lang="en-US" altLang="zh-CN" dirty="0"/>
          </a:p>
          <a:p>
            <a:pPr lvl="2"/>
            <a:r>
              <a:rPr lang="zh-CN" altLang="en-US" dirty="0"/>
              <a:t>舍弃法</a:t>
            </a:r>
            <a:endParaRPr lang="en-US" altLang="zh-CN" dirty="0"/>
          </a:p>
          <a:p>
            <a:pPr lvl="1"/>
            <a:r>
              <a:rPr lang="zh-CN" altLang="en-US" dirty="0"/>
              <a:t>增加数据量</a:t>
            </a:r>
            <a:endParaRPr lang="en-US" altLang="zh-CN" dirty="0"/>
          </a:p>
          <a:p>
            <a:pPr lvl="2"/>
            <a:r>
              <a:rPr lang="zh-CN" altLang="en-US" dirty="0"/>
              <a:t>数据增强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9065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词向量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神经网络如何处理文本问题？</a:t>
            </a:r>
            <a:endParaRPr lang="en-US" altLang="zh-CN" dirty="0"/>
          </a:p>
          <a:p>
            <a:pPr lvl="1"/>
            <a:r>
              <a:rPr lang="zh-CN" altLang="en-US" dirty="0"/>
              <a:t>如何表示词</a:t>
            </a:r>
            <a:endParaRPr lang="en-US" altLang="zh-CN" dirty="0"/>
          </a:p>
          <a:p>
            <a:pPr lvl="1"/>
            <a:r>
              <a:rPr lang="zh-CN" altLang="en-US" dirty="0"/>
              <a:t>如何表示文本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05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独热（</a:t>
            </a:r>
            <a:r>
              <a:rPr lang="en-US" altLang="zh-CN" dirty="0"/>
              <a:t>one-hot</a:t>
            </a:r>
            <a:r>
              <a:rPr lang="zh-CN" altLang="en-US" dirty="0"/>
              <a:t>）编码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用与词表等长的向量表示一个词</a:t>
                </a:r>
                <a:endParaRPr lang="en-US" altLang="zh-CN" dirty="0"/>
              </a:p>
              <a:p>
                <a:r>
                  <a:rPr lang="zh-CN" altLang="en-US" dirty="0"/>
                  <a:t>向量只有一个元素为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的向量用于表示词表中的第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个词</a:t>
                </a:r>
                <a:endParaRPr lang="en-US" altLang="zh-CN" dirty="0"/>
              </a:p>
              <a:p>
                <a:endParaRPr lang="en-US" altLang="zh-CN" sz="18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词表：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 向量：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0,0,…,0,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,0,…,0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675433" y="5522558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个元素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190309" y="3840480"/>
            <a:ext cx="348342" cy="7141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0"/>
          </p:cNvCxnSpPr>
          <p:nvPr/>
        </p:nvCxnSpPr>
        <p:spPr>
          <a:xfrm flipV="1">
            <a:off x="4310383" y="4920343"/>
            <a:ext cx="810257" cy="60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文本：我在清华大学学习，生活在美丽的清华园中</a:t>
            </a:r>
            <a:endParaRPr lang="en-US" altLang="zh-CN" dirty="0"/>
          </a:p>
          <a:p>
            <a:r>
              <a:rPr lang="zh-CN" altLang="en-US" dirty="0"/>
              <a:t>词表：</a:t>
            </a:r>
            <a:r>
              <a:rPr lang="en-US" altLang="zh-CN" dirty="0"/>
              <a:t>{</a:t>
            </a:r>
            <a:r>
              <a:rPr lang="zh-CN" altLang="en-US" dirty="0"/>
              <a:t>我，在，清华大学，学习，生活，美丽的，清华园，中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独热表示：</a:t>
            </a:r>
            <a:endParaRPr lang="en-US" altLang="zh-CN" dirty="0"/>
          </a:p>
          <a:p>
            <a:pPr lvl="1"/>
            <a:r>
              <a:rPr lang="zh-CN" altLang="en-US" dirty="0"/>
              <a:t>“清华大学” </a:t>
            </a:r>
            <a:r>
              <a:rPr lang="en-US" altLang="zh-CN" dirty="0"/>
              <a:t>	= [0, 0, 1, 0, 0, 0, 0, 0]</a:t>
            </a:r>
          </a:p>
          <a:p>
            <a:pPr lvl="1"/>
            <a:r>
              <a:rPr lang="zh-CN" altLang="en-US" dirty="0"/>
              <a:t>“清华园”     </a:t>
            </a:r>
            <a:r>
              <a:rPr lang="en-US" altLang="zh-CN" dirty="0"/>
              <a:t>	= [0, 0, 0, 0, 0, 0, 1, 0]</a:t>
            </a:r>
          </a:p>
          <a:p>
            <a:pPr lvl="1"/>
            <a:r>
              <a:rPr lang="zh-CN" altLang="en-US" dirty="0"/>
              <a:t>“美丽的”     </a:t>
            </a:r>
            <a:r>
              <a:rPr lang="en-US" altLang="zh-CN" dirty="0"/>
              <a:t>	= [0, 0, 0, 0, 0, 1, 0, 0]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48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图示表示</a:t>
            </a: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2410067" y="3118033"/>
            <a:ext cx="612000" cy="610641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椭圆 18"/>
          <p:cNvSpPr>
            <a:spLocks noChangeArrowheads="1"/>
          </p:cNvSpPr>
          <p:nvPr/>
        </p:nvSpPr>
        <p:spPr bwMode="auto">
          <a:xfrm>
            <a:off x="1554484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椭圆 18"/>
          <p:cNvSpPr>
            <a:spLocks noChangeArrowheads="1"/>
          </p:cNvSpPr>
          <p:nvPr/>
        </p:nvSpPr>
        <p:spPr bwMode="auto">
          <a:xfrm>
            <a:off x="2139956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椭圆 18"/>
          <p:cNvSpPr>
            <a:spLocks noChangeArrowheads="1"/>
          </p:cNvSpPr>
          <p:nvPr/>
        </p:nvSpPr>
        <p:spPr bwMode="auto">
          <a:xfrm>
            <a:off x="3509548" y="4984375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8" name="直接箭头连接符 8"/>
          <p:cNvCxnSpPr>
            <a:cxnSpLocks noChangeShapeType="1"/>
            <a:stCxn id="5" idx="0"/>
          </p:cNvCxnSpPr>
          <p:nvPr/>
        </p:nvCxnSpPr>
        <p:spPr bwMode="auto">
          <a:xfrm flipV="1">
            <a:off x="1644484" y="3728444"/>
            <a:ext cx="954584" cy="125639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8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2229956" y="3728674"/>
            <a:ext cx="486111" cy="12561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5" name="直接箭头连接符 8"/>
          <p:cNvCxnSpPr>
            <a:cxnSpLocks noChangeShapeType="1"/>
            <a:stCxn id="7" idx="0"/>
          </p:cNvCxnSpPr>
          <p:nvPr/>
        </p:nvCxnSpPr>
        <p:spPr bwMode="auto">
          <a:xfrm flipH="1" flipV="1">
            <a:off x="2842178" y="3728675"/>
            <a:ext cx="757370" cy="12557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2" name="直接箭头连接符 8"/>
          <p:cNvCxnSpPr>
            <a:cxnSpLocks noChangeShapeType="1"/>
            <a:stCxn id="4" idx="0"/>
          </p:cNvCxnSpPr>
          <p:nvPr/>
        </p:nvCxnSpPr>
        <p:spPr bwMode="auto">
          <a:xfrm flipV="1">
            <a:off x="2716067" y="2055225"/>
            <a:ext cx="0" cy="106280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1553682" y="2343512"/>
            <a:ext cx="2340000" cy="2340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线形标注 1 47"/>
          <p:cNvSpPr/>
          <p:nvPr/>
        </p:nvSpPr>
        <p:spPr>
          <a:xfrm>
            <a:off x="4267202" y="2246811"/>
            <a:ext cx="1245326" cy="566058"/>
          </a:xfrm>
          <a:prstGeom prst="borderCallout1">
            <a:avLst>
              <a:gd name="adj1" fmla="val 288"/>
              <a:gd name="adj2" fmla="val 59"/>
              <a:gd name="adj3" fmla="val 107885"/>
              <a:gd name="adj4" fmla="val -49522"/>
            </a:avLst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37998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编码简单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编码太长</a:t>
            </a:r>
            <a:endParaRPr lang="en-US" altLang="zh-CN" dirty="0"/>
          </a:p>
          <a:p>
            <a:pPr lvl="1"/>
            <a:r>
              <a:rPr lang="zh-CN" altLang="en-US" dirty="0"/>
              <a:t>无法度量词之间的相似性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清华大学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美丽的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7837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任意多边形 98"/>
          <p:cNvSpPr/>
          <p:nvPr/>
        </p:nvSpPr>
        <p:spPr>
          <a:xfrm>
            <a:off x="2403564" y="1750425"/>
            <a:ext cx="1384662" cy="3317966"/>
          </a:xfrm>
          <a:custGeom>
            <a:avLst/>
            <a:gdLst>
              <a:gd name="connsiteX0" fmla="*/ 1375954 w 1384662"/>
              <a:gd name="connsiteY0" fmla="*/ 0 h 3317966"/>
              <a:gd name="connsiteX1" fmla="*/ 1384662 w 1384662"/>
              <a:gd name="connsiteY1" fmla="*/ 2481943 h 3317966"/>
              <a:gd name="connsiteX2" fmla="*/ 0 w 1384662"/>
              <a:gd name="connsiteY2" fmla="*/ 3317966 h 3317966"/>
              <a:gd name="connsiteX3" fmla="*/ 8708 w 1384662"/>
              <a:gd name="connsiteY3" fmla="*/ 783771 h 3317966"/>
              <a:gd name="connsiteX4" fmla="*/ 1375954 w 1384662"/>
              <a:gd name="connsiteY4" fmla="*/ 0 h 331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662" h="3317966">
                <a:moveTo>
                  <a:pt x="1375954" y="0"/>
                </a:moveTo>
                <a:cubicBezTo>
                  <a:pt x="1378857" y="827314"/>
                  <a:pt x="1381759" y="1654629"/>
                  <a:pt x="1384662" y="2481943"/>
                </a:cubicBezTo>
                <a:lnTo>
                  <a:pt x="0" y="3317966"/>
                </a:lnTo>
                <a:cubicBezTo>
                  <a:pt x="2903" y="2473234"/>
                  <a:pt x="5805" y="1628503"/>
                  <a:pt x="8708" y="783771"/>
                </a:cubicBezTo>
                <a:lnTo>
                  <a:pt x="1375954" y="0"/>
                </a:lnTo>
                <a:close/>
              </a:path>
            </a:pathLst>
          </a:custGeom>
          <a:solidFill>
            <a:srgbClr val="B8C7CC">
              <a:alpha val="3568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79038" y="1712366"/>
            <a:ext cx="2520000" cy="2520000"/>
          </a:xfrm>
          <a:prstGeom prst="rect">
            <a:avLst/>
          </a:prstGeom>
          <a:solidFill>
            <a:schemeClr val="bg2">
              <a:alpha val="5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2403564" y="4214951"/>
            <a:ext cx="3910148" cy="879565"/>
          </a:xfrm>
          <a:custGeom>
            <a:avLst/>
            <a:gdLst>
              <a:gd name="connsiteX0" fmla="*/ 0 w 3910148"/>
              <a:gd name="connsiteY0" fmla="*/ 853440 h 879565"/>
              <a:gd name="connsiteX1" fmla="*/ 1402080 w 3910148"/>
              <a:gd name="connsiteY1" fmla="*/ 26125 h 879565"/>
              <a:gd name="connsiteX2" fmla="*/ 3910148 w 3910148"/>
              <a:gd name="connsiteY2" fmla="*/ 0 h 879565"/>
              <a:gd name="connsiteX3" fmla="*/ 2508068 w 3910148"/>
              <a:gd name="connsiteY3" fmla="*/ 879565 h 879565"/>
              <a:gd name="connsiteX4" fmla="*/ 0 w 3910148"/>
              <a:gd name="connsiteY4" fmla="*/ 853440 h 87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48" h="879565">
                <a:moveTo>
                  <a:pt x="0" y="853440"/>
                </a:moveTo>
                <a:lnTo>
                  <a:pt x="1402080" y="26125"/>
                </a:lnTo>
                <a:lnTo>
                  <a:pt x="3910148" y="0"/>
                </a:lnTo>
                <a:lnTo>
                  <a:pt x="2508068" y="879565"/>
                </a:lnTo>
                <a:lnTo>
                  <a:pt x="0" y="853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3220573" y="4225163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2825359" y="4239317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2377438" y="4223657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4925171" y="4216706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2369381" y="1719316"/>
            <a:ext cx="1390633" cy="8464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4897437" y="1712365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387276" y="2555340"/>
            <a:ext cx="2520000" cy="2520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2816116" y="1710859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3186216" y="1706379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846057" y="2555340"/>
            <a:ext cx="0" cy="25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203634" y="2564301"/>
            <a:ext cx="0" cy="2520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79518" y="1166951"/>
            <a:ext cx="0" cy="3065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770809" y="4232366"/>
            <a:ext cx="38056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445622" y="4232366"/>
            <a:ext cx="2325187" cy="1410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237842" y="1714587"/>
            <a:ext cx="0" cy="2520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595419" y="1723548"/>
            <a:ext cx="0" cy="25200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2749035" y="2456301"/>
            <a:ext cx="216000" cy="216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101736" y="2469362"/>
            <a:ext cx="216000" cy="216000"/>
          </a:xfrm>
          <a:prstGeom prst="ellipse">
            <a:avLst/>
          </a:prstGeom>
          <a:solidFill>
            <a:srgbClr val="119F14"/>
          </a:solidFill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584684" y="40843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438934" y="7717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747995" y="54431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4863423" y="4250751"/>
            <a:ext cx="1410310" cy="853442"/>
          </a:xfrm>
          <a:prstGeom prst="line">
            <a:avLst/>
          </a:prstGeom>
          <a:ln w="28575">
            <a:solidFill>
              <a:srgbClr val="2B11E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4778164" y="4973083"/>
            <a:ext cx="216000" cy="216000"/>
          </a:xfrm>
          <a:prstGeom prst="ellipse">
            <a:avLst/>
          </a:prstGeom>
          <a:solidFill>
            <a:srgbClr val="2B11EF"/>
          </a:solidFill>
          <a:ln w="38100">
            <a:solidFill>
              <a:srgbClr val="2B11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H="1">
            <a:off x="3602298" y="4216201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3567941" y="1697417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585359" y="2555339"/>
            <a:ext cx="0" cy="2520000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977144" y="1714586"/>
            <a:ext cx="0" cy="2520000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4859422" y="1615662"/>
            <a:ext cx="216000" cy="216000"/>
          </a:xfrm>
          <a:prstGeom prst="ellipse">
            <a:avLst/>
          </a:prstGeom>
          <a:solidFill>
            <a:srgbClr val="FB81E1"/>
          </a:solidFill>
          <a:ln w="38100">
            <a:solidFill>
              <a:srgbClr val="FB8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039038" y="12349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119318" y="53143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383866" y="263334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猪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2849772" y="271607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475158" y="1523493"/>
            <a:ext cx="39504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猪：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(1.0, 0.1, 1.0)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羊：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(1.0, 0.2, 1.0)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(1.0, 0.3, 0.0)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(0.0, 1.0, 0.1)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81693" y="4334801"/>
            <a:ext cx="216000" cy="216000"/>
          </a:xfrm>
          <a:prstGeom prst="ellipse">
            <a:avLst/>
          </a:prstGeom>
          <a:solidFill>
            <a:srgbClr val="13CEED"/>
          </a:solidFill>
          <a:ln w="38100">
            <a:solidFill>
              <a:srgbClr val="13C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78248" y="44256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3CEED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</a:t>
            </a:r>
          </a:p>
        </p:txBody>
      </p:sp>
    </p:spTree>
    <p:extLst>
      <p:ext uri="{BB962C8B-B14F-4D97-AF65-F5344CB8AC3E}">
        <p14:creationId xmlns:p14="http://schemas.microsoft.com/office/powerpoint/2010/main" val="18939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8" grpId="0" animBg="1"/>
      <p:bldP spid="93" grpId="0" animBg="1"/>
      <p:bldP spid="3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r>
              <a:rPr lang="zh-CN" altLang="en-US" dirty="0"/>
              <a:t>词嵌入</a:t>
            </a:r>
            <a:endParaRPr lang="en-US" altLang="zh-CN" dirty="0"/>
          </a:p>
          <a:p>
            <a:pPr lvl="1"/>
            <a:r>
              <a:rPr lang="zh-CN" altLang="en-US" dirty="0"/>
              <a:t>把词向量从高维空间嵌入到低维空间中的一个方法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49341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计算一个句子的概率的模型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1800"/>
                  </a:spcAft>
                </a:pPr>
                <a:r>
                  <a:rPr lang="en-US" altLang="zh-CN" dirty="0"/>
                  <a:t>p(</a:t>
                </a:r>
                <a:r>
                  <a:rPr lang="zh-CN" altLang="en-US" dirty="0"/>
                  <a:t>清华大学计算机系</a:t>
                </a:r>
                <a:r>
                  <a:rPr lang="en-US" altLang="zh-CN" dirty="0"/>
                  <a:t>)=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元语言模型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设一句话由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个词组成：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/>
          <p:cNvSpPr/>
          <p:nvPr/>
        </p:nvSpPr>
        <p:spPr>
          <a:xfrm rot="5400000">
            <a:off x="3962159" y="4243491"/>
            <a:ext cx="444137" cy="2465006"/>
          </a:xfrm>
          <a:prstGeom prst="rightBrace">
            <a:avLst>
              <a:gd name="adj1" fmla="val 1813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7451" y="5767733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</p:spTree>
    <p:extLst>
      <p:ext uri="{BB962C8B-B14F-4D97-AF65-F5344CB8AC3E}">
        <p14:creationId xmlns:p14="http://schemas.microsoft.com/office/powerpoint/2010/main" val="2272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    </a:t>
            </a:r>
            <a:r>
              <a:rPr lang="zh-CN" altLang="en-US" dirty="0"/>
              <a:t>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学院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小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1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语言模型举例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元模型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“清华  大学  计算机  系”</a:t>
            </a:r>
            <a:endParaRPr lang="en-US" altLang="zh-CN" dirty="0"/>
          </a:p>
          <a:p>
            <a:pPr marL="822960" lvl="3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p(</a:t>
            </a:r>
            <a:r>
              <a:rPr lang="zh-CN" altLang="en-US" dirty="0"/>
              <a:t>清华大学计算机系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  =p(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</a:t>
            </a:r>
            <a:r>
              <a:rPr lang="en-US" altLang="zh-CN" dirty="0"/>
              <a:t>)×p(</a:t>
            </a:r>
            <a:r>
              <a:rPr lang="zh-CN" altLang="en-US" dirty="0"/>
              <a:t>计算机</a:t>
            </a:r>
            <a:r>
              <a:rPr lang="en-US" altLang="zh-CN" dirty="0"/>
              <a:t>|</a:t>
            </a:r>
            <a:r>
              <a:rPr lang="zh-CN" altLang="en-US" dirty="0"/>
              <a:t>大学</a:t>
            </a:r>
            <a:r>
              <a:rPr lang="en-US" altLang="zh-CN" dirty="0"/>
              <a:t>) ×p(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6847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用神经网络实现的语言模型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072852" y="3143800"/>
            <a:ext cx="1759131" cy="68797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1467" y="4743945"/>
            <a:ext cx="154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429903" y="3832176"/>
            <a:ext cx="248194" cy="8704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9191903" y="3832177"/>
            <a:ext cx="248194" cy="870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</p:cNvCxnSpPr>
          <p:nvPr/>
        </p:nvCxnSpPr>
        <p:spPr>
          <a:xfrm flipH="1" flipV="1">
            <a:off x="8952416" y="2455819"/>
            <a:ext cx="2" cy="687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 rot="5400000">
            <a:off x="3965925" y="3619245"/>
            <a:ext cx="508393" cy="2689305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87451" y="5218094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947954" y="2290357"/>
            <a:ext cx="2821577" cy="1983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5" idx="1"/>
          </p:cNvCxnSpPr>
          <p:nvPr/>
        </p:nvCxnSpPr>
        <p:spPr>
          <a:xfrm flipV="1">
            <a:off x="4868091" y="4974778"/>
            <a:ext cx="3313376" cy="4424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 rot="16200000">
            <a:off x="4104203" y="2537147"/>
            <a:ext cx="508393" cy="2965858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96211" y="3244111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窗口为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6" grpId="0"/>
      <p:bldP spid="6" grpId="0" animBg="1"/>
      <p:bldP spid="11" grpId="0"/>
      <p:bldP spid="26" grpId="0" animBg="1"/>
      <p:bldP spid="3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21" y="304800"/>
            <a:ext cx="6334588" cy="578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上下文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𝒄𝒐𝒏𝒕𝒆𝒙𝒕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blipFill>
                <a:blip r:embed="rId3"/>
                <a:stretch>
                  <a:fillRect l="-2514" t="-18033" r="-1117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箭头连接符 88"/>
          <p:cNvCxnSpPr/>
          <p:nvPr/>
        </p:nvCxnSpPr>
        <p:spPr>
          <a:xfrm flipV="1">
            <a:off x="3927567" y="5902626"/>
            <a:ext cx="75764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199246" y="170704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2351314" y="4136681"/>
            <a:ext cx="923109" cy="553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8948995" y="4367404"/>
            <a:ext cx="218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维向量拼接成的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</a:t>
            </a:r>
          </a:p>
        </p:txBody>
      </p:sp>
      <p:cxnSp>
        <p:nvCxnSpPr>
          <p:cNvPr id="102" name="直接箭头连接符 101"/>
          <p:cNvCxnSpPr/>
          <p:nvPr/>
        </p:nvCxnSpPr>
        <p:spPr>
          <a:xfrm flipH="1" flipV="1">
            <a:off x="8450951" y="4003539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8324600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个神经元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2" name="直接箭头连接符 111"/>
          <p:cNvCxnSpPr/>
          <p:nvPr/>
        </p:nvCxnSpPr>
        <p:spPr>
          <a:xfrm flipH="1" flipV="1">
            <a:off x="6862354" y="2914856"/>
            <a:ext cx="1363955" cy="363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786865" y="4690569"/>
            <a:ext cx="179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每个词对应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个输入，共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组</a:t>
            </a:r>
          </a:p>
        </p:txBody>
      </p:sp>
      <p:cxnSp>
        <p:nvCxnSpPr>
          <p:cNvPr id="116" name="直接箭头连接符 115"/>
          <p:cNvCxnSpPr>
            <a:stCxn id="94" idx="1"/>
          </p:cNvCxnSpPr>
          <p:nvPr/>
        </p:nvCxnSpPr>
        <p:spPr>
          <a:xfrm flipH="1" flipV="1">
            <a:off x="7646126" y="1707045"/>
            <a:ext cx="1553120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515149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2382673" y="2855348"/>
            <a:ext cx="778538" cy="4228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2382673" y="3399356"/>
            <a:ext cx="197960" cy="3699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1110921" y="2030210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4" name="直接箭头连接符 133"/>
          <p:cNvCxnSpPr/>
          <p:nvPr/>
        </p:nvCxnSpPr>
        <p:spPr>
          <a:xfrm flipV="1">
            <a:off x="2078841" y="1601203"/>
            <a:ext cx="303832" cy="5375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2078841" y="2259969"/>
            <a:ext cx="1195582" cy="4260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4031465" y="243841"/>
            <a:ext cx="2665426" cy="452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/>
      <p:bldP spid="101" grpId="0"/>
      <p:bldP spid="108" grpId="0"/>
      <p:bldP spid="114" grpId="0"/>
      <p:bldP spid="118" grpId="0"/>
      <p:bldP spid="133" grpId="0"/>
      <p:bldP spid="14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0" y="440397"/>
            <a:ext cx="6334293" cy="5785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tanh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  <a:blipFill>
                <a:blip r:embed="rId3"/>
                <a:stretch>
                  <a:fillRect t="-91870" r="-10745" b="-93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  <a:blipFill>
                <a:blip r:embed="rId4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=[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endChr m:val=""/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  <a:blipFill>
                <a:blip r:embed="rId6"/>
                <a:stretch>
                  <a:fillRect t="-150667" r="-22807" b="-2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851767" y="471719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词向量，训练得到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6296237" y="4279736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9" y="1417645"/>
            <a:ext cx="5612500" cy="4530315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3857901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643158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2037812" y="2026544"/>
            <a:ext cx="1092049" cy="594000"/>
          </a:xfrm>
          <a:prstGeom prst="wedgeRoundRectCallout">
            <a:avLst>
              <a:gd name="adj1" fmla="val 116799"/>
              <a:gd name="adj2" fmla="val 859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7468901" y="2026544"/>
            <a:ext cx="1092049" cy="594000"/>
          </a:xfrm>
          <a:prstGeom prst="wedgeRoundRectCallout">
            <a:avLst>
              <a:gd name="adj1" fmla="val -114462"/>
              <a:gd name="adj2" fmla="val 63966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6556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/>
              <a:t>样本</a:t>
            </a:r>
            <a:endParaRPr lang="en-US" altLang="zh-CN" dirty="0"/>
          </a:p>
          <a:p>
            <a:pPr lvl="1"/>
            <a:r>
              <a:rPr lang="zh-CN" altLang="en-US" dirty="0"/>
              <a:t>设有句子：“清华 大学 计算机 科学 与 技术 系”</a:t>
            </a:r>
            <a:endParaRPr lang="en-US" altLang="zh-CN" dirty="0"/>
          </a:p>
          <a:p>
            <a:pPr lvl="1"/>
            <a:r>
              <a:rPr lang="zh-CN" altLang="en-US" dirty="0"/>
              <a:t>当窗口为</a:t>
            </a:r>
            <a:r>
              <a:rPr lang="en-US" altLang="zh-CN" dirty="0"/>
              <a:t>5</a:t>
            </a:r>
            <a:r>
              <a:rPr lang="zh-CN" altLang="en-US" dirty="0"/>
              <a:t>时，可以得到</a:t>
            </a:r>
            <a:r>
              <a:rPr lang="en-US" altLang="zh-CN" dirty="0"/>
              <a:t>3</a:t>
            </a:r>
            <a:r>
              <a:rPr lang="zh-CN" altLang="en-US" dirty="0"/>
              <a:t>个训练样本：</a:t>
            </a:r>
            <a:endParaRPr lang="en-US" altLang="zh-CN" dirty="0"/>
          </a:p>
          <a:p>
            <a:pPr lvl="1"/>
            <a:r>
              <a:rPr lang="zh-CN" altLang="en-US" dirty="0"/>
              <a:t>清华 大学 计算机 科学 与 </a:t>
            </a:r>
            <a:endParaRPr lang="en-US" altLang="zh-CN" dirty="0"/>
          </a:p>
          <a:p>
            <a:pPr lvl="1"/>
            <a:r>
              <a:rPr lang="zh-CN" altLang="en-US" dirty="0"/>
              <a:t>          大学 计算机 科学 与 技术</a:t>
            </a:r>
            <a:endParaRPr lang="en-US" altLang="zh-CN" dirty="0"/>
          </a:p>
          <a:p>
            <a:pPr lvl="1"/>
            <a:r>
              <a:rPr lang="zh-CN" altLang="en-US" dirty="0"/>
              <a:t>                    计算机 科学 与 技术 系</a:t>
            </a:r>
          </a:p>
        </p:txBody>
      </p:sp>
    </p:spTree>
    <p:extLst>
      <p:ext uri="{BB962C8B-B14F-4D97-AF65-F5344CB8AC3E}">
        <p14:creationId xmlns:p14="http://schemas.microsoft.com/office/powerpoint/2010/main" val="12463998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假定语料库含有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句话，窗口为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工程”</a:t>
                </a:r>
                <a:endParaRPr lang="en-US" altLang="zh-CN" dirty="0"/>
              </a:p>
              <a:p>
                <a:pPr lvl="3"/>
                <a:endParaRPr lang="en-US" altLang="zh-CN" sz="1100" dirty="0"/>
              </a:p>
              <a:p>
                <a:pPr lvl="1"/>
                <a:r>
                  <a:rPr lang="zh-CN" altLang="en-US" dirty="0"/>
                  <a:t>希望计算：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   p(</a:t>
                </a:r>
                <a:r>
                  <a:rPr lang="zh-CN" altLang="en-US" dirty="0"/>
                  <a:t>科学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工程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联合概率：</a:t>
                </a:r>
                <a:endParaRPr lang="en-US" altLang="zh-CN" dirty="0"/>
              </a:p>
              <a:p>
                <a:pPr marL="32004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  <a:blipFill>
                <a:blip r:embed="rId2"/>
                <a:stretch>
                  <a:fillRect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假定样本之间是独立的，则联合概率：</a:t>
                </a:r>
                <a:endParaRPr lang="en-US" altLang="zh-CN" dirty="0"/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不同取值时，联合概率不同：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0.125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02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希望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计算机工程</m:t>
                        </m:r>
                      </m:e>
                    </m:d>
                  </m:oMath>
                </a14:m>
                <a:r>
                  <a:rPr lang="zh-CN" altLang="en-US" dirty="0"/>
                  <a:t>最大</a:t>
                </a:r>
                <a:br>
                  <a:rPr lang="en-US" altLang="zh-CN" dirty="0"/>
                </a:b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·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最大</a:t>
                </a:r>
                <a:endParaRPr lang="en-US" altLang="zh-CN" dirty="0"/>
              </a:p>
              <a:p>
                <a:r>
                  <a:rPr lang="zh-CN" altLang="en-US" dirty="0"/>
                  <a:t>求解有：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工程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通过让联合概率最大化估计概率的方法称作最大似然估计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联合概率分布一般含有参数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通过最大似然方法估计该联合概率的参数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对于神经网络语言模型就是估计网络的参数值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  <a:blipFill>
                <a:blip r:embed="rId2"/>
                <a:stretch>
                  <a:fillRect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最大似然方法估计神经网络语言模型的参数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表示神经网络的所有参数，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为语料库</a:t>
                </a:r>
                <a:endParaRPr lang="en-US" altLang="zh-CN" dirty="0"/>
              </a:p>
              <a:p>
                <a:pPr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zh-CN" altLang="en-US" dirty="0"/>
                  <a:t>对数形式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𝑐𝑜𝑛𝑡𝑒𝑥𝑡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𝑐𝑜𝑛𝑡𝑒𝑥𝑡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710727" y="1915886"/>
            <a:ext cx="4058804" cy="101019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09266" y="137877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似然函数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8992310" y="1793966"/>
            <a:ext cx="822250" cy="627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32960" y="4641676"/>
            <a:ext cx="4563291" cy="1036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85517" y="4104566"/>
            <a:ext cx="1739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对数似然函数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379131" y="4519757"/>
            <a:ext cx="862149" cy="557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损失函数（负对数似然函数）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（求损失函数最小相当于对数似然函数最大）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595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6" y="515042"/>
            <a:ext cx="6334293" cy="5785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15707" y="254066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如何训练词向量？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9048212" y="3004453"/>
            <a:ext cx="757645" cy="853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714102" y="239804"/>
            <a:ext cx="10363200" cy="1143000"/>
          </a:xfrm>
        </p:spPr>
        <p:txBody>
          <a:bodyPr/>
          <a:lstStyle/>
          <a:p>
            <a:r>
              <a:rPr lang="zh-CN" altLang="en-US" dirty="0"/>
              <a:t>遗留问题</a:t>
            </a:r>
          </a:p>
        </p:txBody>
      </p:sp>
    </p:spTree>
    <p:extLst>
      <p:ext uri="{BB962C8B-B14F-4D97-AF65-F5344CB8AC3E}">
        <p14:creationId xmlns:p14="http://schemas.microsoft.com/office/powerpoint/2010/main" val="6623140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4"/>
          <p:cNvSpPr>
            <a:spLocks noChangeArrowheads="1"/>
          </p:cNvSpPr>
          <p:nvPr/>
        </p:nvSpPr>
        <p:spPr bwMode="auto">
          <a:xfrm>
            <a:off x="3157553" y="2224636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14"/>
          <p:cNvSpPr>
            <a:spLocks noChangeArrowheads="1"/>
          </p:cNvSpPr>
          <p:nvPr/>
        </p:nvSpPr>
        <p:spPr bwMode="auto">
          <a:xfrm>
            <a:off x="2365391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14"/>
          <p:cNvSpPr>
            <a:spLocks noChangeArrowheads="1"/>
          </p:cNvSpPr>
          <p:nvPr/>
        </p:nvSpPr>
        <p:spPr bwMode="auto">
          <a:xfrm>
            <a:off x="3157553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14"/>
          <p:cNvSpPr>
            <a:spLocks noChangeArrowheads="1"/>
          </p:cNvSpPr>
          <p:nvPr/>
        </p:nvSpPr>
        <p:spPr bwMode="auto">
          <a:xfrm>
            <a:off x="3958550" y="3663447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27"/>
          <p:cNvCxnSpPr>
            <a:cxnSpLocks noChangeShapeType="1"/>
            <a:stCxn id="7" idx="0"/>
            <a:endCxn id="4" idx="4"/>
          </p:cNvCxnSpPr>
          <p:nvPr/>
        </p:nvCxnSpPr>
        <p:spPr bwMode="auto">
          <a:xfrm flipH="1" flipV="1">
            <a:off x="3302016" y="2513561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9" name="直接箭头连接符 29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3302016" y="2513561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31"/>
          <p:cNvCxnSpPr>
            <a:cxnSpLocks noChangeShapeType="1"/>
            <a:stCxn id="5" idx="0"/>
            <a:endCxn id="4" idx="4"/>
          </p:cNvCxnSpPr>
          <p:nvPr/>
        </p:nvCxnSpPr>
        <p:spPr bwMode="auto">
          <a:xfrm flipV="1">
            <a:off x="2509853" y="2513561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365391" y="3987991"/>
            <a:ext cx="21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5028" y="272629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8097" y="2777323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67741" y="3138331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4"/>
          <p:cNvSpPr>
            <a:spLocks noChangeArrowheads="1"/>
          </p:cNvSpPr>
          <p:nvPr/>
        </p:nvSpPr>
        <p:spPr bwMode="auto">
          <a:xfrm>
            <a:off x="7593651" y="4756164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直接箭头连接符 17"/>
          <p:cNvCxnSpPr>
            <a:cxnSpLocks noChangeShapeType="1"/>
            <a:stCxn id="17" idx="0"/>
          </p:cNvCxnSpPr>
          <p:nvPr/>
        </p:nvCxnSpPr>
        <p:spPr bwMode="auto">
          <a:xfrm flipH="1" flipV="1">
            <a:off x="6945951" y="3603639"/>
            <a:ext cx="792162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23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31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1" name="椭圆 14"/>
          <p:cNvSpPr>
            <a:spLocks noChangeArrowheads="1"/>
          </p:cNvSpPr>
          <p:nvPr/>
        </p:nvSpPr>
        <p:spPr bwMode="auto">
          <a:xfrm>
            <a:off x="7584816" y="1877490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14"/>
          <p:cNvSpPr>
            <a:spLocks noChangeArrowheads="1"/>
          </p:cNvSpPr>
          <p:nvPr/>
        </p:nvSpPr>
        <p:spPr bwMode="auto">
          <a:xfrm>
            <a:off x="6792654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7584816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14"/>
          <p:cNvSpPr>
            <a:spLocks noChangeArrowheads="1"/>
          </p:cNvSpPr>
          <p:nvPr/>
        </p:nvSpPr>
        <p:spPr bwMode="auto">
          <a:xfrm>
            <a:off x="8385813" y="3316301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接箭头连接符 27"/>
          <p:cNvCxnSpPr>
            <a:cxnSpLocks noChangeShapeType="1"/>
            <a:stCxn id="24" idx="0"/>
            <a:endCxn id="21" idx="4"/>
          </p:cNvCxnSpPr>
          <p:nvPr/>
        </p:nvCxnSpPr>
        <p:spPr bwMode="auto">
          <a:xfrm flipH="1" flipV="1">
            <a:off x="7729279" y="2166415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6" name="直接箭头连接符 29"/>
          <p:cNvCxnSpPr>
            <a:cxnSpLocks noChangeShapeType="1"/>
            <a:stCxn id="23" idx="0"/>
            <a:endCxn id="21" idx="4"/>
          </p:cNvCxnSpPr>
          <p:nvPr/>
        </p:nvCxnSpPr>
        <p:spPr bwMode="auto">
          <a:xfrm flipV="1">
            <a:off x="7729279" y="2166415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7" name="直接箭头连接符 31"/>
          <p:cNvCxnSpPr>
            <a:cxnSpLocks noChangeShapeType="1"/>
            <a:stCxn id="22" idx="0"/>
            <a:endCxn id="21" idx="4"/>
          </p:cNvCxnSpPr>
          <p:nvPr/>
        </p:nvCxnSpPr>
        <p:spPr bwMode="auto">
          <a:xfrm flipV="1">
            <a:off x="6937116" y="2166415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7584510" y="5099033"/>
            <a:ext cx="459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2291" y="237914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25360" y="2430177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95004" y="2791185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64461" y="394590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20273" y="373392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41180" y="3973234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894217" y="3126402"/>
            <a:ext cx="1245326" cy="4120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如何训练词向量</a:t>
            </a:r>
          </a:p>
        </p:txBody>
      </p:sp>
    </p:spTree>
    <p:extLst>
      <p:ext uri="{BB962C8B-B14F-4D97-AF65-F5344CB8AC3E}">
        <p14:creationId xmlns:p14="http://schemas.microsoft.com/office/powerpoint/2010/main" val="39015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词向量（词嵌入）的性质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6" y="2508071"/>
            <a:ext cx="6872911" cy="3648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0125" y="2277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二者相等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335384" y="2738903"/>
            <a:ext cx="1765137" cy="11538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425440" y="2738903"/>
            <a:ext cx="708964" cy="19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85897" y="2738903"/>
            <a:ext cx="4984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王后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 = 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女人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)+C(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国王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)-C(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男人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8141" y="159384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语义相近词距离近</a:t>
            </a:r>
          </a:p>
        </p:txBody>
      </p:sp>
      <p:sp>
        <p:nvSpPr>
          <p:cNvPr id="15" name="椭圆 14"/>
          <p:cNvSpPr/>
          <p:nvPr/>
        </p:nvSpPr>
        <p:spPr>
          <a:xfrm>
            <a:off x="2383812" y="2508070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60394" y="3235405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960811" y="2031703"/>
            <a:ext cx="1682344" cy="5768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968073" y="2031703"/>
            <a:ext cx="627138" cy="115379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4" grpId="1"/>
      <p:bldP spid="15" grpId="0" animBg="1"/>
      <p:bldP spid="15" grpId="1" animBg="1"/>
      <p:bldP spid="16" grpId="0" animBg="1"/>
      <p:bldP spid="16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339" y="196886"/>
            <a:ext cx="10363200" cy="1143000"/>
          </a:xfrm>
        </p:spPr>
        <p:txBody>
          <a:bodyPr/>
          <a:lstStyle/>
          <a:p>
            <a:r>
              <a:rPr lang="en-US" altLang="zh-CN" dirty="0"/>
              <a:t>NNLM</a:t>
            </a:r>
            <a:r>
              <a:rPr lang="zh-CN" altLang="en-US" dirty="0"/>
              <a:t>存在的问题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56" y="640696"/>
            <a:ext cx="6334293" cy="5785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5724" y="2363041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7994483" y="1987948"/>
            <a:ext cx="951241" cy="698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 flipV="1">
            <a:off x="5956664" y="1149531"/>
            <a:ext cx="1645919" cy="190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302776" y="342435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全连接参数多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757486" y="3785523"/>
            <a:ext cx="475622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zh-CN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62" y="860819"/>
            <a:ext cx="4219548" cy="3405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blipFill>
                <a:blip r:embed="rId5"/>
                <a:stretch>
                  <a:fillRect r="-8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77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一种简化的神经网络语言模型</a:t>
            </a:r>
            <a:endParaRPr lang="en-US" altLang="zh-CN" dirty="0"/>
          </a:p>
          <a:p>
            <a:r>
              <a:rPr lang="zh-CN" altLang="en-US" dirty="0"/>
              <a:t>两种实现方式</a:t>
            </a:r>
            <a:endParaRPr lang="en-US" altLang="zh-CN" dirty="0"/>
          </a:p>
          <a:p>
            <a:pPr lvl="1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跳词模型（</a:t>
            </a:r>
            <a:r>
              <a:rPr lang="en-US" altLang="zh-CN" dirty="0"/>
              <a:t>Skip-Gram Model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900391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58" y="776055"/>
            <a:ext cx="6177539" cy="5462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(CBOW)</a:t>
            </a:r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 rot="5400000" flipH="1">
            <a:off x="4530309" y="3075976"/>
            <a:ext cx="632023" cy="1942009"/>
          </a:xfrm>
          <a:prstGeom prst="rightBrace">
            <a:avLst>
              <a:gd name="adj1" fmla="val 42183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右大括号 8"/>
          <p:cNvSpPr/>
          <p:nvPr/>
        </p:nvSpPr>
        <p:spPr>
          <a:xfrm rot="5400000" flipH="1">
            <a:off x="7838914" y="3080327"/>
            <a:ext cx="628321" cy="1937008"/>
          </a:xfrm>
          <a:prstGeom prst="rightBrace">
            <a:avLst>
              <a:gd name="adj1" fmla="val 4094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后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blipFill>
                <a:blip r:embed="rId3"/>
                <a:stretch>
                  <a:fillRect t="-16923" r="-361"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H="1">
            <a:off x="8170493" y="3440218"/>
            <a:ext cx="1442087" cy="29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  <m:r>
                      <a:rPr kumimoji="0" lang="zh-CN" alt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前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blipFill>
                <a:blip r:embed="rId4"/>
                <a:stretch>
                  <a:fillRect t="-15152" r="-362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757082" y="3267154"/>
            <a:ext cx="1052466" cy="373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03444" y="3624107"/>
            <a:ext cx="107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01770" y="3859285"/>
            <a:ext cx="990388" cy="503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𝒑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𝒄𝒐𝒏𝒕𝒆𝒙𝒕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blipFill>
                <a:blip r:embed="rId5"/>
                <a:stretch>
                  <a:fillRect t="-125758" b="-17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标题 6"/>
              <p:cNvSpPr txBox="1">
                <a:spLocks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074759" y="2365478"/>
            <a:ext cx="2374040" cy="901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5" grpId="0"/>
      <p:bldP spid="19" grpId="0"/>
      <p:bldP spid="22" grpId="0"/>
      <p:bldP spid="1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霍夫曼树与霍夫曼编码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叶节点对应词汇表中的一个词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频度越高的词距离根节点越近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一种变长、平均长度最短的编码方案</a:t>
                </a:r>
                <a:endParaRPr lang="en-US" altLang="zh-CN" dirty="0"/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编码方式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左边为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2600" dirty="0">
                    <a:solidFill>
                      <a:prstClr val="black"/>
                    </a:solidFill>
                  </a:rPr>
                  <a:t>，右边为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110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600" dirty="0">
                    <a:solidFill>
                      <a:prstClr val="black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10</a:t>
                </a:r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任意词的编码都不会是其他词编码的前缀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  <a:blipFill>
                <a:blip r:embed="rId3"/>
                <a:stretch>
                  <a:fillRect t="-1807" r="-1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54" y="1273821"/>
            <a:ext cx="8356775" cy="3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6464" y="782370"/>
            <a:ext cx="2665426" cy="6435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4" y="782370"/>
            <a:ext cx="3964297" cy="36209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96875" y="782370"/>
            <a:ext cx="3989136" cy="17866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6815" y="2803109"/>
            <a:ext cx="3989136" cy="1600163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882" y="2116183"/>
            <a:ext cx="6487892" cy="369071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6"/>
              <p:cNvSpPr txBox="1">
                <a:spLocks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5513129" y="1104127"/>
            <a:ext cx="1495645" cy="57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79457" y="4470686"/>
            <a:ext cx="1393982" cy="6171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标题 6"/>
              <p:cNvSpPr txBox="1">
                <a:spLocks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  <a:blipFill>
                <a:blip r:embed="rId5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标题 6"/>
              <p:cNvSpPr txBox="1">
                <a:spLocks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  <a:blipFill>
                <a:blip r:embed="rId6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27" name="标题 6"/>
          <p:cNvSpPr txBox="1">
            <a:spLocks/>
          </p:cNvSpPr>
          <p:nvPr/>
        </p:nvSpPr>
        <p:spPr>
          <a:xfrm>
            <a:off x="8928808" y="4394520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NNLM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28" name="标题 6"/>
          <p:cNvSpPr txBox="1">
            <a:spLocks/>
          </p:cNvSpPr>
          <p:nvPr/>
        </p:nvSpPr>
        <p:spPr>
          <a:xfrm>
            <a:off x="3451116" y="5815148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CBOW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15" y="352903"/>
            <a:ext cx="6177539" cy="54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24" grpId="0"/>
      <p:bldP spid="2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08" y="1069294"/>
            <a:ext cx="6949442" cy="3570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4659029" y="923109"/>
            <a:ext cx="217716" cy="452831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8321" y="2299055"/>
            <a:ext cx="553998" cy="1611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霍夫曼树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为词，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zh-CN" alt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经过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的第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j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个节点所选择的方向（左右）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非叶节点为输入为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的神经元，输出为选择左右的概率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选择右边的概率：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选择左边的概率：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blipFill>
                <a:blip r:embed="rId5"/>
                <a:stretch>
                  <a:fillRect l="-943" t="-4334" r="-4282" b="-23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>
            <a:stCxn id="6" idx="0"/>
          </p:cNvCxnSpPr>
          <p:nvPr/>
        </p:nvCxnSpPr>
        <p:spPr>
          <a:xfrm flipH="1">
            <a:off x="3766222" y="923108"/>
            <a:ext cx="1001229" cy="156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0"/>
          </p:cNvCxnSpPr>
          <p:nvPr/>
        </p:nvCxnSpPr>
        <p:spPr>
          <a:xfrm>
            <a:off x="4767451" y="923108"/>
            <a:ext cx="1388645" cy="1600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>
            <a:off x="4767451" y="923108"/>
            <a:ext cx="32535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0"/>
          </p:cNvCxnSpPr>
          <p:nvPr/>
        </p:nvCxnSpPr>
        <p:spPr>
          <a:xfrm flipH="1">
            <a:off x="3135030" y="923108"/>
            <a:ext cx="1632421" cy="2171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0"/>
          </p:cNvCxnSpPr>
          <p:nvPr/>
        </p:nvCxnSpPr>
        <p:spPr>
          <a:xfrm>
            <a:off x="4767451" y="923108"/>
            <a:ext cx="2389874" cy="22867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938784" y="1429195"/>
            <a:ext cx="6082789" cy="2982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9182773" y="2036882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8755753" y="2895456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9632423" y="2902989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标题 6"/>
          <p:cNvSpPr txBox="1">
            <a:spLocks/>
          </p:cNvSpPr>
          <p:nvPr/>
        </p:nvSpPr>
        <p:spPr>
          <a:xfrm>
            <a:off x="9245298" y="2715511"/>
            <a:ext cx="517020" cy="446276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标题 6"/>
              <p:cNvSpPr txBox="1">
                <a:spLocks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>
            <a:stCxn id="17" idx="0"/>
            <a:endCxn id="16" idx="4"/>
          </p:cNvCxnSpPr>
          <p:nvPr/>
        </p:nvCxnSpPr>
        <p:spPr>
          <a:xfrm flipV="1">
            <a:off x="8845753" y="2216882"/>
            <a:ext cx="427020" cy="678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0"/>
            <a:endCxn id="16" idx="4"/>
          </p:cNvCxnSpPr>
          <p:nvPr/>
        </p:nvCxnSpPr>
        <p:spPr>
          <a:xfrm flipH="1" flipV="1">
            <a:off x="9272773" y="2216882"/>
            <a:ext cx="449650" cy="686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9269133" y="1587269"/>
            <a:ext cx="0" cy="438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9053001" y="2893955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直接箭头连接符 36"/>
          <p:cNvCxnSpPr>
            <a:stCxn id="36" idx="0"/>
            <a:endCxn id="16" idx="4"/>
          </p:cNvCxnSpPr>
          <p:nvPr/>
        </p:nvCxnSpPr>
        <p:spPr>
          <a:xfrm flipV="1">
            <a:off x="9143001" y="2216882"/>
            <a:ext cx="129772" cy="67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标题 6"/>
          <p:cNvSpPr txBox="1">
            <a:spLocks/>
          </p:cNvSpPr>
          <p:nvPr/>
        </p:nvSpPr>
        <p:spPr>
          <a:xfrm>
            <a:off x="9323451" y="1633744"/>
            <a:ext cx="1037463" cy="446276"/>
          </a:xfrm>
          <a:prstGeom prst="rect">
            <a:avLst/>
          </a:prstGeom>
        </p:spPr>
        <p:txBody>
          <a:bodyPr wrap="non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sigmoid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7355081" y="2488876"/>
            <a:ext cx="1161391" cy="6729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605807" y="1482451"/>
            <a:ext cx="1755108" cy="198945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10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最大化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：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为例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))</m:t>
                        </m:r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blipFill>
                <a:blip r:embed="rId11"/>
                <a:stretch>
                  <a:fillRect l="-1138" t="-7930" b="-33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42" grpId="0"/>
      <p:bldP spid="15" grpId="0" animBg="1"/>
      <p:bldP spid="16" grpId="0" animBg="1"/>
      <p:bldP spid="17" grpId="0" animBg="1"/>
      <p:bldP spid="18" grpId="0" animBg="1"/>
      <p:bldP spid="19" grpId="0"/>
      <p:bldP spid="22" grpId="0"/>
      <p:bldP spid="36" grpId="0" animBg="1"/>
      <p:bldP spid="41" grpId="0"/>
      <p:bldP spid="48" grpId="0" animBg="1"/>
      <p:bldP spid="49" grpId="0"/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523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一般性描述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30" y="1069295"/>
            <a:ext cx="5111932" cy="403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</p:spPr>
            <p:txBody>
              <a:bodyPr>
                <a:normAutofit/>
              </a:bodyPr>
              <a:lstStyle/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：到达叶节点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经过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节点数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（根节点为经过的第一个节点）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：经过的第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个节点概率（父节点到该节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点的概率），对应霍夫曼编码为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i</a:t>
                </a:r>
                <a:r>
                  <a:rPr lang="en-US" altLang="zh-CN" dirty="0"/>
                  <a:t>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根节点不对应编码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对应的模型参数（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-1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W</a:t>
                </a:r>
                <a:r>
                  <a:rPr lang="zh-CN" altLang="en-US" dirty="0"/>
                  <a:t>经过霍夫曼树每个节点时的概率为：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6"/>
              <p:cNvSpPr txBox="1">
                <a:spLocks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幼圆" panose="02010509060101010101" pitchFamily="49" charset="-122"/>
                    <a:cs typeface="Times New Roman" pitchFamily="18" charset="0"/>
                  </a:rPr>
                  <a:t>经过的节点</a:t>
                </a:r>
              </a:p>
            </p:txBody>
          </p:sp>
        </mc:Choice>
        <mc:Fallback xmlns="">
          <p:sp>
            <p:nvSpPr>
              <p:cNvPr id="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  <a:blipFill>
                <a:blip r:embed="rId5"/>
                <a:stretch>
                  <a:fillRect t="-8108" r="-2740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7820297" y="2157539"/>
            <a:ext cx="311883" cy="12695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900687" y="1939083"/>
            <a:ext cx="1502341" cy="109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907383" y="2048311"/>
            <a:ext cx="614343" cy="584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词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的最大似然函数：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定义损失函数（负对数似然函数）</a:t>
                </a:r>
                <a:r>
                  <a:rPr lang="en-US" altLang="zh-CN" dirty="0"/>
                  <a:t>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=−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nary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5715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获得词向量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60" y="697755"/>
            <a:ext cx="6181880" cy="5462489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算法求解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9744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训练计算量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每次只计算与该词有关的参数</a:t>
            </a:r>
            <a:endParaRPr lang="en-US" altLang="zh-CN" dirty="0"/>
          </a:p>
          <a:p>
            <a:r>
              <a:rPr lang="zh-CN" altLang="en-US" dirty="0"/>
              <a:t>越是常用词涉及的参数越少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61" y="2183515"/>
            <a:ext cx="835834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35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</a:t>
            </a:r>
            <a:r>
              <a:rPr lang="zh-CN" altLang="en-US" dirty="0"/>
              <a:t>跳词模型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09" y="1741714"/>
            <a:ext cx="6448347" cy="42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数字识别神经网络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/>
          <p:cNvGrpSpPr/>
          <p:nvPr/>
        </p:nvGrpSpPr>
        <p:grpSpPr>
          <a:xfrm>
            <a:off x="2382366" y="1567900"/>
            <a:ext cx="6835769" cy="3881689"/>
            <a:chOff x="3170016" y="1567900"/>
            <a:chExt cx="6835769" cy="3881689"/>
          </a:xfrm>
        </p:grpSpPr>
        <p:sp>
          <p:nvSpPr>
            <p:cNvPr id="7" name="椭圆 6"/>
            <p:cNvSpPr/>
            <p:nvPr/>
          </p:nvSpPr>
          <p:spPr>
            <a:xfrm>
              <a:off x="5315391" y="2676814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8" name="椭圆 7"/>
            <p:cNvSpPr/>
            <p:nvPr/>
          </p:nvSpPr>
          <p:spPr>
            <a:xfrm>
              <a:off x="6723914" y="264876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5476565" y="2136810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6871074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478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562372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7494748" y="47175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5252322" y="1617847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3"/>
            <p:cNvSpPr txBox="1"/>
            <p:nvPr/>
          </p:nvSpPr>
          <p:spPr>
            <a:xfrm>
              <a:off x="6625808" y="1582783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4"/>
            <p:cNvSpPr txBox="1"/>
            <p:nvPr/>
          </p:nvSpPr>
          <p:spPr>
            <a:xfrm>
              <a:off x="6408051" y="4631658"/>
              <a:ext cx="889816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4965013" y="3006424"/>
              <a:ext cx="510530" cy="17111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0"/>
            </p:cNvCxnSpPr>
            <p:nvPr/>
          </p:nvCxnSpPr>
          <p:spPr>
            <a:xfrm flipV="1">
              <a:off x="4913161" y="2971360"/>
              <a:ext cx="1970078" cy="17181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5525619" y="3034477"/>
              <a:ext cx="256263" cy="1655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0"/>
            </p:cNvCxnSpPr>
            <p:nvPr/>
          </p:nvCxnSpPr>
          <p:spPr>
            <a:xfrm flipV="1">
              <a:off x="5782101" y="3013438"/>
              <a:ext cx="1115737" cy="16761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5553648" y="2999412"/>
              <a:ext cx="2039206" cy="17532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 flipV="1">
              <a:off x="6934143" y="2971360"/>
              <a:ext cx="606992" cy="17926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     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4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6007579" y="265577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6168753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2"/>
            <p:cNvSpPr txBox="1"/>
            <p:nvPr/>
          </p:nvSpPr>
          <p:spPr>
            <a:xfrm>
              <a:off x="5944510" y="159680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箭头连接符 30"/>
            <p:cNvCxnSpPr>
              <a:stCxn id="12" idx="0"/>
            </p:cNvCxnSpPr>
            <p:nvPr/>
          </p:nvCxnSpPr>
          <p:spPr>
            <a:xfrm flipV="1">
              <a:off x="4913161" y="2985387"/>
              <a:ext cx="1254570" cy="17041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3" idx="0"/>
            </p:cNvCxnSpPr>
            <p:nvPr/>
          </p:nvCxnSpPr>
          <p:spPr>
            <a:xfrm flipV="1">
              <a:off x="5782101" y="3013439"/>
              <a:ext cx="435707" cy="16761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1"/>
            </p:cNvCxnSpPr>
            <p:nvPr/>
          </p:nvCxnSpPr>
          <p:spPr>
            <a:xfrm flipH="1" flipV="1">
              <a:off x="6217388" y="2971359"/>
              <a:ext cx="1323747" cy="1792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>
              <a:off x="3233085" y="269413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76" name="椭圆 75"/>
            <p:cNvSpPr/>
            <p:nvPr/>
          </p:nvSpPr>
          <p:spPr>
            <a:xfrm>
              <a:off x="4641608" y="266608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 flipV="1">
              <a:off x="3394259" y="215413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 flipV="1">
              <a:off x="4788768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2"/>
            <p:cNvSpPr txBox="1"/>
            <p:nvPr/>
          </p:nvSpPr>
          <p:spPr>
            <a:xfrm>
              <a:off x="3170016" y="163516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4543502" y="1600104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接箭头连接符 80"/>
            <p:cNvCxnSpPr>
              <a:stCxn id="12" idx="0"/>
            </p:cNvCxnSpPr>
            <p:nvPr/>
          </p:nvCxnSpPr>
          <p:spPr>
            <a:xfrm flipH="1" flipV="1">
              <a:off x="3393237" y="3023746"/>
              <a:ext cx="1519924" cy="16658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12" idx="0"/>
            </p:cNvCxnSpPr>
            <p:nvPr/>
          </p:nvCxnSpPr>
          <p:spPr>
            <a:xfrm flipH="1" flipV="1">
              <a:off x="4800933" y="2988681"/>
              <a:ext cx="112228" cy="17008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13" idx="0"/>
            </p:cNvCxnSpPr>
            <p:nvPr/>
          </p:nvCxnSpPr>
          <p:spPr>
            <a:xfrm flipH="1" flipV="1">
              <a:off x="3443315" y="3051800"/>
              <a:ext cx="2338786" cy="16377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13" idx="0"/>
            </p:cNvCxnSpPr>
            <p:nvPr/>
          </p:nvCxnSpPr>
          <p:spPr>
            <a:xfrm flipH="1" flipV="1">
              <a:off x="4815532" y="3030759"/>
              <a:ext cx="966569" cy="16587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14" idx="1"/>
            </p:cNvCxnSpPr>
            <p:nvPr/>
          </p:nvCxnSpPr>
          <p:spPr>
            <a:xfrm flipH="1" flipV="1">
              <a:off x="3471342" y="3016734"/>
              <a:ext cx="4069793" cy="17472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14" idx="1"/>
            </p:cNvCxnSpPr>
            <p:nvPr/>
          </p:nvCxnSpPr>
          <p:spPr>
            <a:xfrm flipH="1" flipV="1">
              <a:off x="4851837" y="2988681"/>
              <a:ext cx="2689298" cy="17753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3925273" y="2673096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88" name="直接箭头连接符 87"/>
            <p:cNvCxnSpPr/>
            <p:nvPr/>
          </p:nvCxnSpPr>
          <p:spPr>
            <a:xfrm flipH="1" flipV="1">
              <a:off x="4086447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12"/>
            <p:cNvSpPr txBox="1"/>
            <p:nvPr/>
          </p:nvSpPr>
          <p:spPr>
            <a:xfrm>
              <a:off x="3862204" y="1614129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0" name="直接箭头连接符 89"/>
            <p:cNvCxnSpPr>
              <a:stCxn id="12" idx="0"/>
            </p:cNvCxnSpPr>
            <p:nvPr/>
          </p:nvCxnSpPr>
          <p:spPr>
            <a:xfrm flipH="1" flipV="1">
              <a:off x="4085425" y="3002708"/>
              <a:ext cx="827736" cy="16868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3" idx="0"/>
            </p:cNvCxnSpPr>
            <p:nvPr/>
          </p:nvCxnSpPr>
          <p:spPr>
            <a:xfrm flipH="1" flipV="1">
              <a:off x="4135502" y="3030761"/>
              <a:ext cx="1646599" cy="16587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14" idx="1"/>
            </p:cNvCxnSpPr>
            <p:nvPr/>
          </p:nvCxnSpPr>
          <p:spPr>
            <a:xfrm flipH="1" flipV="1">
              <a:off x="4135084" y="2988683"/>
              <a:ext cx="3406051" cy="17753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椭圆 109"/>
            <p:cNvSpPr/>
            <p:nvPr/>
          </p:nvSpPr>
          <p:spPr>
            <a:xfrm>
              <a:off x="8064685" y="266193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473208" y="263387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12" name="直接箭头连接符 111"/>
            <p:cNvCxnSpPr/>
            <p:nvPr/>
          </p:nvCxnSpPr>
          <p:spPr>
            <a:xfrm flipH="1" flipV="1">
              <a:off x="8225859" y="2121927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 flipH="1" flipV="1">
              <a:off x="9620368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2"/>
            <p:cNvSpPr txBox="1"/>
            <p:nvPr/>
          </p:nvSpPr>
          <p:spPr>
            <a:xfrm>
              <a:off x="8001616" y="1602964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3"/>
            <p:cNvSpPr txBox="1"/>
            <p:nvPr/>
          </p:nvSpPr>
          <p:spPr>
            <a:xfrm>
              <a:off x="9375102" y="1567900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6" name="直接箭头连接符 115"/>
            <p:cNvCxnSpPr>
              <a:stCxn id="12" idx="0"/>
            </p:cNvCxnSpPr>
            <p:nvPr/>
          </p:nvCxnSpPr>
          <p:spPr>
            <a:xfrm flipV="1">
              <a:off x="4913161" y="2991542"/>
              <a:ext cx="3311676" cy="16980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2" idx="0"/>
            </p:cNvCxnSpPr>
            <p:nvPr/>
          </p:nvCxnSpPr>
          <p:spPr>
            <a:xfrm flipV="1">
              <a:off x="4913161" y="2956477"/>
              <a:ext cx="4719372" cy="1733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3" idx="0"/>
            </p:cNvCxnSpPr>
            <p:nvPr/>
          </p:nvCxnSpPr>
          <p:spPr>
            <a:xfrm flipV="1">
              <a:off x="5782101" y="3019595"/>
              <a:ext cx="2492813" cy="16699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3" idx="0"/>
            </p:cNvCxnSpPr>
            <p:nvPr/>
          </p:nvCxnSpPr>
          <p:spPr>
            <a:xfrm flipV="1">
              <a:off x="5782101" y="2998555"/>
              <a:ext cx="3865031" cy="1690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4" idx="1"/>
            </p:cNvCxnSpPr>
            <p:nvPr/>
          </p:nvCxnSpPr>
          <p:spPr>
            <a:xfrm flipV="1">
              <a:off x="7541135" y="2984530"/>
              <a:ext cx="761807" cy="1779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4" idx="1"/>
            </p:cNvCxnSpPr>
            <p:nvPr/>
          </p:nvCxnSpPr>
          <p:spPr>
            <a:xfrm flipV="1">
              <a:off x="7541135" y="2956477"/>
              <a:ext cx="2142302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8756873" y="264089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3" name="直接箭头连接符 122"/>
            <p:cNvCxnSpPr/>
            <p:nvPr/>
          </p:nvCxnSpPr>
          <p:spPr>
            <a:xfrm flipH="1" flipV="1">
              <a:off x="8918047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"/>
            <p:cNvSpPr txBox="1"/>
            <p:nvPr/>
          </p:nvSpPr>
          <p:spPr>
            <a:xfrm>
              <a:off x="8693804" y="1581925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箭头连接符 124"/>
            <p:cNvCxnSpPr>
              <a:stCxn id="12" idx="0"/>
            </p:cNvCxnSpPr>
            <p:nvPr/>
          </p:nvCxnSpPr>
          <p:spPr>
            <a:xfrm flipV="1">
              <a:off x="4913161" y="2970505"/>
              <a:ext cx="4003864" cy="17190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3" idx="0"/>
            </p:cNvCxnSpPr>
            <p:nvPr/>
          </p:nvCxnSpPr>
          <p:spPr>
            <a:xfrm flipV="1">
              <a:off x="5782101" y="2998557"/>
              <a:ext cx="3185001" cy="16909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14" idx="1"/>
            </p:cNvCxnSpPr>
            <p:nvPr/>
          </p:nvCxnSpPr>
          <p:spPr>
            <a:xfrm flipV="1">
              <a:off x="7541135" y="2956477"/>
              <a:ext cx="1425548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椭圆 127"/>
            <p:cNvSpPr/>
            <p:nvPr/>
          </p:nvSpPr>
          <p:spPr>
            <a:xfrm>
              <a:off x="7390902" y="26511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 flipH="1" flipV="1">
              <a:off x="7538062" y="2118209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文本框 13"/>
            <p:cNvSpPr txBox="1"/>
            <p:nvPr/>
          </p:nvSpPr>
          <p:spPr>
            <a:xfrm>
              <a:off x="7292796" y="1585221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/>
            <p:cNvCxnSpPr>
              <a:stCxn id="12" idx="0"/>
            </p:cNvCxnSpPr>
            <p:nvPr/>
          </p:nvCxnSpPr>
          <p:spPr>
            <a:xfrm flipV="1">
              <a:off x="4913161" y="2973799"/>
              <a:ext cx="2637066" cy="17157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3" idx="0"/>
            </p:cNvCxnSpPr>
            <p:nvPr/>
          </p:nvCxnSpPr>
          <p:spPr>
            <a:xfrm flipV="1">
              <a:off x="5782101" y="3015877"/>
              <a:ext cx="1782726" cy="16736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4" idx="1"/>
            </p:cNvCxnSpPr>
            <p:nvPr/>
          </p:nvCxnSpPr>
          <p:spPr>
            <a:xfrm flipV="1">
              <a:off x="7541135" y="2973799"/>
              <a:ext cx="59996" cy="17902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0951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词向量应用举例：</a:t>
            </a:r>
            <a:r>
              <a:rPr lang="en-US" altLang="zh-CN" dirty="0" err="1"/>
              <a:t>TextCNN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情感分类</a:t>
            </a:r>
            <a:endParaRPr lang="en-US" altLang="zh-CN" dirty="0"/>
          </a:p>
          <a:p>
            <a:pPr lvl="1"/>
            <a:r>
              <a:rPr lang="zh-CN" altLang="en-US" dirty="0"/>
              <a:t>正面情感</a:t>
            </a:r>
            <a:endParaRPr lang="en-US" altLang="zh-CN" dirty="0"/>
          </a:p>
          <a:p>
            <a:pPr lvl="2"/>
            <a:r>
              <a:rPr lang="zh-CN" altLang="en-US" dirty="0"/>
              <a:t>我很喜欢这部电影</a:t>
            </a:r>
            <a:endParaRPr lang="en-US" altLang="zh-CN" dirty="0"/>
          </a:p>
          <a:p>
            <a:pPr lvl="1"/>
            <a:r>
              <a:rPr lang="zh-CN" altLang="en-US" dirty="0"/>
              <a:t>负面情感</a:t>
            </a:r>
            <a:endParaRPr lang="en-US" altLang="zh-CN" dirty="0"/>
          </a:p>
          <a:p>
            <a:pPr lvl="2"/>
            <a:r>
              <a:rPr lang="zh-CN" altLang="en-US" dirty="0"/>
              <a:t>这部电影不好看</a:t>
            </a:r>
          </a:p>
        </p:txBody>
      </p:sp>
    </p:spTree>
    <p:extLst>
      <p:ext uri="{BB962C8B-B14F-4D97-AF65-F5344CB8AC3E}">
        <p14:creationId xmlns:p14="http://schemas.microsoft.com/office/powerpoint/2010/main" val="22121124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07776" y="365754"/>
            <a:ext cx="7321999" cy="5869441"/>
            <a:chOff x="2307776" y="478971"/>
            <a:chExt cx="7321999" cy="58694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225" y="509587"/>
              <a:ext cx="7067550" cy="58388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776" y="1883907"/>
              <a:ext cx="1029995" cy="1676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615" y="1367247"/>
              <a:ext cx="778583" cy="55149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228114" y="478971"/>
              <a:ext cx="1663337" cy="61830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6"/>
          <p:cNvSpPr txBox="1">
            <a:spLocks/>
          </p:cNvSpPr>
          <p:nvPr/>
        </p:nvSpPr>
        <p:spPr>
          <a:xfrm>
            <a:off x="2098236" y="5037745"/>
            <a:ext cx="1921419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卷积核宽度与词向量长度一致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889890" y="5442861"/>
            <a:ext cx="751779" cy="783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大括号 16"/>
          <p:cNvSpPr/>
          <p:nvPr/>
        </p:nvSpPr>
        <p:spPr>
          <a:xfrm rot="5400000">
            <a:off x="5188305" y="5022841"/>
            <a:ext cx="287381" cy="1127421"/>
          </a:xfrm>
          <a:prstGeom prst="rightBrace">
            <a:avLst>
              <a:gd name="adj1" fmla="val 2881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115509" y="3593125"/>
            <a:ext cx="1510269" cy="5521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35177" y="396370"/>
            <a:ext cx="1447753" cy="507710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标题 6"/>
          <p:cNvSpPr txBox="1">
            <a:spLocks/>
          </p:cNvSpPr>
          <p:nvPr/>
        </p:nvSpPr>
        <p:spPr>
          <a:xfrm>
            <a:off x="1697929" y="3930147"/>
            <a:ext cx="1474143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个不同大小的卷积核</a:t>
            </a:r>
          </a:p>
        </p:txBody>
      </p:sp>
      <p:sp>
        <p:nvSpPr>
          <p:cNvPr id="34" name="矩形 33"/>
          <p:cNvSpPr/>
          <p:nvPr/>
        </p:nvSpPr>
        <p:spPr>
          <a:xfrm>
            <a:off x="2369526" y="1254030"/>
            <a:ext cx="2141094" cy="2261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标题 6"/>
          <p:cNvSpPr txBox="1">
            <a:spLocks/>
          </p:cNvSpPr>
          <p:nvPr/>
        </p:nvSpPr>
        <p:spPr>
          <a:xfrm>
            <a:off x="1729906" y="1983171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入</a:t>
            </a:r>
          </a:p>
        </p:txBody>
      </p:sp>
      <p:sp>
        <p:nvSpPr>
          <p:cNvPr id="36" name="矩形 35"/>
          <p:cNvSpPr/>
          <p:nvPr/>
        </p:nvSpPr>
        <p:spPr>
          <a:xfrm>
            <a:off x="3372462" y="1840070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7228114" y="788535"/>
            <a:ext cx="574766" cy="33487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3854541" y="838929"/>
            <a:ext cx="1569543" cy="1418941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546333" y="564231"/>
            <a:ext cx="959283" cy="274698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85916" y="2047622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3845873" y="923049"/>
            <a:ext cx="1564850" cy="1566786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453383" y="788535"/>
            <a:ext cx="1093536" cy="112150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标题 6"/>
          <p:cNvSpPr txBox="1">
            <a:spLocks/>
          </p:cNvSpPr>
          <p:nvPr/>
        </p:nvSpPr>
        <p:spPr>
          <a:xfrm>
            <a:off x="7281411" y="433247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1-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最大池化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 flipH="1">
            <a:off x="8155882" y="2170334"/>
            <a:ext cx="489622" cy="7128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6"/>
          <p:cNvSpPr txBox="1">
            <a:spLocks/>
          </p:cNvSpPr>
          <p:nvPr/>
        </p:nvSpPr>
        <p:spPr>
          <a:xfrm>
            <a:off x="8358452" y="1739528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拼接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9492343" y="2327221"/>
            <a:ext cx="103967" cy="86903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6"/>
          <p:cNvSpPr txBox="1">
            <a:spLocks/>
          </p:cNvSpPr>
          <p:nvPr/>
        </p:nvSpPr>
        <p:spPr>
          <a:xfrm>
            <a:off x="9346783" y="1684332"/>
            <a:ext cx="1319468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全连接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softmax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80" name="标题 6"/>
          <p:cNvSpPr txBox="1">
            <a:spLocks/>
          </p:cNvSpPr>
          <p:nvPr/>
        </p:nvSpPr>
        <p:spPr>
          <a:xfrm>
            <a:off x="9793938" y="3196259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出</a:t>
            </a:r>
          </a:p>
        </p:txBody>
      </p:sp>
    </p:spTree>
    <p:extLst>
      <p:ext uri="{BB962C8B-B14F-4D97-AF65-F5344CB8AC3E}">
        <p14:creationId xmlns:p14="http://schemas.microsoft.com/office/powerpoint/2010/main" val="24713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 animBg="1"/>
      <p:bldP spid="17" grpId="1" animBg="1"/>
      <p:bldP spid="22" grpId="0" animBg="1"/>
      <p:bldP spid="22" grpId="1" animBg="1"/>
      <p:bldP spid="30" grpId="0"/>
      <p:bldP spid="30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50" grpId="0" animBg="1"/>
      <p:bldP spid="50" grpId="1" animBg="1"/>
      <p:bldP spid="57" grpId="0"/>
      <p:bldP spid="69" grpId="0"/>
      <p:bldP spid="77" grpId="0"/>
      <p:bldP spid="8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文本卷积计算举例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7" y="1480457"/>
            <a:ext cx="9578398" cy="4319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" y="1471748"/>
            <a:ext cx="9597708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pPr lvl="1"/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分布式表示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神经网络语言模型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通过训练神经网络语言模型得到词向量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简化的神经网络语言模型</a:t>
            </a:r>
            <a:endParaRPr lang="en-US" altLang="zh-CN" dirty="0"/>
          </a:p>
          <a:p>
            <a:pPr lvl="1"/>
            <a:r>
              <a:rPr lang="zh-CN" altLang="en-US" dirty="0"/>
              <a:t>连续词袋模型</a:t>
            </a:r>
            <a:endParaRPr lang="en-US" altLang="zh-CN" dirty="0"/>
          </a:p>
          <a:p>
            <a:pPr lvl="1"/>
            <a:r>
              <a:rPr lang="zh-CN" altLang="en-US" dirty="0"/>
              <a:t>跳词模型</a:t>
            </a:r>
          </a:p>
        </p:txBody>
      </p:sp>
    </p:spTree>
    <p:extLst>
      <p:ext uri="{BB962C8B-B14F-4D97-AF65-F5344CB8AC3E}">
        <p14:creationId xmlns:p14="http://schemas.microsoft.com/office/powerpoint/2010/main" val="39436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/>
              <a:t>.8 </a:t>
            </a:r>
            <a:r>
              <a:rPr lang="zh-CN" altLang="en-US" dirty="0"/>
              <a:t>循环神经网络（</a:t>
            </a:r>
            <a:r>
              <a:rPr lang="en-US" altLang="zh-CN" dirty="0"/>
              <a:t>RNN: </a:t>
            </a:r>
            <a:r>
              <a:rPr lang="en-US" altLang="zh-CN" b="0" dirty="0"/>
              <a:t>Recurrent Neural 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62485"/>
            <a:ext cx="10363200" cy="4572000"/>
          </a:xfrm>
        </p:spPr>
        <p:txBody>
          <a:bodyPr/>
          <a:lstStyle/>
          <a:p>
            <a:r>
              <a:rPr lang="zh-CN" altLang="en-US" dirty="0"/>
              <a:t>数据角度</a:t>
            </a:r>
            <a:endParaRPr lang="en-US" altLang="zh-CN" dirty="0"/>
          </a:p>
          <a:p>
            <a:pPr lvl="1"/>
            <a:r>
              <a:rPr lang="zh-CN" altLang="en-US" dirty="0"/>
              <a:t>序列数据</a:t>
            </a:r>
            <a:endParaRPr lang="en-US" altLang="zh-CN" dirty="0"/>
          </a:p>
          <a:p>
            <a:pPr lvl="2"/>
            <a:r>
              <a:rPr lang="zh-CN" altLang="en-US" dirty="0"/>
              <a:t>数据之间有先后联系</a:t>
            </a:r>
            <a:endParaRPr lang="en-US" altLang="zh-CN" dirty="0"/>
          </a:p>
          <a:p>
            <a:pPr lvl="2"/>
            <a:r>
              <a:rPr lang="zh-CN" altLang="en-US" dirty="0"/>
              <a:t>语音、文本</a:t>
            </a:r>
            <a:r>
              <a:rPr lang="en-US" altLang="zh-CN" dirty="0"/>
              <a:t>…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网络结构角度</a:t>
            </a:r>
            <a:endParaRPr lang="en-US" altLang="zh-CN" dirty="0"/>
          </a:p>
          <a:p>
            <a:pPr lvl="1"/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反馈网络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表示角度</a:t>
            </a:r>
            <a:endParaRPr lang="en-US" altLang="zh-CN" dirty="0"/>
          </a:p>
          <a:p>
            <a:pPr lvl="1"/>
            <a:r>
              <a:rPr lang="zh-CN" altLang="en-US" dirty="0"/>
              <a:t>句子向量、序列向量</a:t>
            </a:r>
          </a:p>
        </p:txBody>
      </p:sp>
    </p:spTree>
    <p:extLst>
      <p:ext uri="{BB962C8B-B14F-4D97-AF65-F5344CB8AC3E}">
        <p14:creationId xmlns:p14="http://schemas.microsoft.com/office/powerpoint/2010/main" val="18723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从句子理解说起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句子的理解过程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我非常喜欢这部城市题材电影</a:t>
            </a:r>
          </a:p>
        </p:txBody>
      </p:sp>
    </p:spTree>
    <p:extLst>
      <p:ext uri="{BB962C8B-B14F-4D97-AF65-F5344CB8AC3E}">
        <p14:creationId xmlns:p14="http://schemas.microsoft.com/office/powerpoint/2010/main" val="18669270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4" y="1049572"/>
            <a:ext cx="8752127" cy="43811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1765" y="2941981"/>
            <a:ext cx="1494845" cy="248876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6611" y="2647784"/>
            <a:ext cx="1192693" cy="278693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9304" y="2353586"/>
            <a:ext cx="1264258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1303" y="2353586"/>
            <a:ext cx="1306274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577" y="2043486"/>
            <a:ext cx="954155" cy="3395206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01733" y="2043486"/>
            <a:ext cx="1192028" cy="3387255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3761" y="1757238"/>
            <a:ext cx="1026386" cy="367350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68054" y="2043486"/>
            <a:ext cx="1679522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2209" y="1733386"/>
            <a:ext cx="2048467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0849" y="1486903"/>
            <a:ext cx="2578021" cy="238532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77298" y="1113189"/>
            <a:ext cx="2975585" cy="310097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87207" y="1433225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98295" y="1721462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8" y="1351721"/>
            <a:ext cx="7903103" cy="40790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005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9244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94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75432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01809" y="1259144"/>
            <a:ext cx="1232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序列的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向量表示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690776" y="1582310"/>
            <a:ext cx="811033" cy="87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9" y="1717483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79214" y="2441052"/>
            <a:ext cx="7688911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724431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543537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9" y="877536"/>
            <a:ext cx="1314460" cy="19621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51" y="163087"/>
            <a:ext cx="3779116" cy="5641286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237727" y="2506892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92703" y="551812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0119973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675355" y="5734947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935886" y="3591667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    </m:t>
                          </m:r>
                        </m:e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75" grpId="0" animBg="1"/>
      <p:bldP spid="76" grpId="0"/>
      <p:bldP spid="77" grpId="0"/>
      <p:bldP spid="78" grpId="0"/>
      <p:bldP spid="79" grpId="0"/>
      <p:bldP spid="2" grpId="0"/>
      <p:bldP spid="3" grpId="0"/>
      <p:bldP spid="15" grpId="0"/>
      <p:bldP spid="16" grpId="0"/>
      <p:bldP spid="17" grpId="0"/>
      <p:bldP spid="20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循环神经网络的训练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与具体任务结合</a:t>
            </a:r>
            <a:endParaRPr lang="en-US" altLang="zh-CN" dirty="0"/>
          </a:p>
          <a:p>
            <a:pPr lvl="1"/>
            <a:r>
              <a:rPr lang="zh-CN" altLang="en-US" dirty="0"/>
              <a:t>例：情感分类问题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0655" y="2934032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0655" y="3781506"/>
            <a:ext cx="171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句子向量表示</a:t>
            </a:r>
          </a:p>
        </p:txBody>
      </p:sp>
      <p:sp>
        <p:nvSpPr>
          <p:cNvPr id="7" name="右大括号 6"/>
          <p:cNvSpPr/>
          <p:nvPr/>
        </p:nvSpPr>
        <p:spPr>
          <a:xfrm rot="5400000">
            <a:off x="4357009" y="2634119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0724" y="5602772"/>
            <a:ext cx="221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句子的词向量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分类的概率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  <a:blipFill>
                <a:blip r:embed="rId3"/>
                <a:stretch>
                  <a:fillRect l="-185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847937" y="3184487"/>
            <a:ext cx="254442" cy="732714"/>
          </a:xfrm>
          <a:prstGeom prst="rightBrace">
            <a:avLst>
              <a:gd name="adj1" fmla="val 26103"/>
              <a:gd name="adj2" fmla="val 514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7976" y="3356186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0" y="2061049"/>
            <a:ext cx="6606929" cy="30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神经网络的横向扩展</a:t>
            </a:r>
            <a:r>
              <a:rPr lang="en-US" altLang="zh-CN" dirty="0"/>
              <a:t>——</a:t>
            </a:r>
            <a:r>
              <a:rPr lang="zh-CN" altLang="en-US" dirty="0"/>
              <a:t>增加模式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13558" y="2892898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9" name="椭圆 8"/>
          <p:cNvSpPr/>
          <p:nvPr/>
        </p:nvSpPr>
        <p:spPr>
          <a:xfrm>
            <a:off x="4343430" y="285930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722946" y="2246237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534612" y="2221042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785251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3" name="椭圆 12"/>
          <p:cNvSpPr/>
          <p:nvPr/>
        </p:nvSpPr>
        <p:spPr>
          <a:xfrm>
            <a:off x="2914128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4" name="椭圆 13"/>
          <p:cNvSpPr/>
          <p:nvPr/>
        </p:nvSpPr>
        <p:spPr>
          <a:xfrm>
            <a:off x="5344854" y="533676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5" name="文本框 12"/>
          <p:cNvSpPr txBox="1"/>
          <p:nvPr/>
        </p:nvSpPr>
        <p:spPr>
          <a:xfrm>
            <a:off x="2431623" y="1624772"/>
            <a:ext cx="82800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4215977" y="1582782"/>
            <a:ext cx="81934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3819614" y="5255313"/>
            <a:ext cx="1155998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058367" y="3287610"/>
            <a:ext cx="663251" cy="2049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094781" y="3245620"/>
            <a:ext cx="2455635" cy="2091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786674" y="3321204"/>
            <a:ext cx="332922" cy="198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178139" y="3296009"/>
            <a:ext cx="1391244" cy="2023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23088" y="3279214"/>
            <a:ext cx="2649219" cy="2099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616547" y="3245620"/>
            <a:ext cx="892177" cy="2116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64625" y="2859304"/>
            <a:ext cx="411506" cy="379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455807" y="2221042"/>
            <a:ext cx="8725" cy="6371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7"/>
          </p:cNvCxnSpPr>
          <p:nvPr/>
        </p:nvCxnSpPr>
        <p:spPr>
          <a:xfrm flipV="1">
            <a:off x="2136493" y="3245620"/>
            <a:ext cx="4335118" cy="211314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3" idx="7"/>
          </p:cNvCxnSpPr>
          <p:nvPr/>
        </p:nvCxnSpPr>
        <p:spPr>
          <a:xfrm flipV="1">
            <a:off x="3265370" y="3296010"/>
            <a:ext cx="3225208" cy="20627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573777" y="3245621"/>
            <a:ext cx="963966" cy="2074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7998399" y="2832616"/>
            <a:ext cx="411506" cy="3796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8189581" y="2194354"/>
            <a:ext cx="8725" cy="6371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2094781" y="3218933"/>
            <a:ext cx="6110604" cy="21798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3" idx="7"/>
          </p:cNvCxnSpPr>
          <p:nvPr/>
        </p:nvCxnSpPr>
        <p:spPr>
          <a:xfrm flipV="1">
            <a:off x="3265370" y="3269323"/>
            <a:ext cx="4958982" cy="20894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5633205" y="3218934"/>
            <a:ext cx="2638312" cy="20942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任意多边形 48"/>
          <p:cNvSpPr/>
          <p:nvPr/>
        </p:nvSpPr>
        <p:spPr>
          <a:xfrm>
            <a:off x="6217920" y="1584961"/>
            <a:ext cx="600891" cy="574766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7829006" y="1480456"/>
            <a:ext cx="679268" cy="592183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9288817" y="3609441"/>
            <a:ext cx="1535769" cy="1870559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8957422" y="3771039"/>
            <a:ext cx="1600623" cy="1532134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9" grpId="0" animBg="1"/>
      <p:bldP spid="51" grpId="0" animBg="1"/>
      <p:bldP spid="52" grpId="0" animBg="1"/>
      <p:bldP spid="52" grpId="1" animBg="1"/>
      <p:bldP spid="53" grpId="0" animBg="1"/>
      <p:bldP spid="53" grpId="1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循环神经网络的一般结构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1697118"/>
            <a:ext cx="5938396" cy="4073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753163"/>
            <a:ext cx="1212474" cy="369656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10543431" y="4182386"/>
            <a:ext cx="341905" cy="206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71917" y="3969087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延迟一拍</a:t>
            </a:r>
          </a:p>
        </p:txBody>
      </p:sp>
      <p:sp>
        <p:nvSpPr>
          <p:cNvPr id="10" name="右箭头 9"/>
          <p:cNvSpPr/>
          <p:nvPr/>
        </p:nvSpPr>
        <p:spPr>
          <a:xfrm>
            <a:off x="7012433" y="4316844"/>
            <a:ext cx="954157" cy="381663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0434763" y="3402442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flipH="1" flipV="1">
            <a:off x="10176034" y="3205129"/>
            <a:ext cx="258729" cy="3819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0" idx="1"/>
          </p:cNvCxnSpPr>
          <p:nvPr/>
        </p:nvCxnSpPr>
        <p:spPr>
          <a:xfrm flipH="1">
            <a:off x="10042317" y="3587108"/>
            <a:ext cx="392446" cy="5952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289495" y="4734759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</p:spTree>
    <p:extLst>
      <p:ext uri="{BB962C8B-B14F-4D97-AF65-F5344CB8AC3E}">
        <p14:creationId xmlns:p14="http://schemas.microsoft.com/office/powerpoint/2010/main" val="41622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8" grpId="0"/>
      <p:bldP spid="12" grpId="0"/>
      <p:bldP spid="13" grpId="0"/>
      <p:bldP spid="14" grpId="0"/>
      <p:bldP spid="3" grpId="0"/>
      <p:bldP spid="20" grpId="0"/>
      <p:bldP spid="2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举例：中文分词问题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清华   大学  计算机  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标记说明</a:t>
            </a:r>
            <a:endParaRPr lang="en-US" altLang="zh-CN" dirty="0"/>
          </a:p>
          <a:p>
            <a:pPr lvl="1"/>
            <a:r>
              <a:rPr lang="en-US" altLang="zh-CN" dirty="0"/>
              <a:t>B </a:t>
            </a:r>
            <a:r>
              <a:rPr lang="zh-CN" altLang="en-US" dirty="0"/>
              <a:t>：词首字</a:t>
            </a:r>
            <a:endParaRPr lang="en-US" altLang="zh-CN" dirty="0"/>
          </a:p>
          <a:p>
            <a:pPr lvl="1"/>
            <a:r>
              <a:rPr lang="en-US" altLang="zh-CN" dirty="0"/>
              <a:t>E </a:t>
            </a:r>
            <a:r>
              <a:rPr lang="zh-CN" altLang="en-US" dirty="0"/>
              <a:t>：词尾字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：词中字</a:t>
            </a:r>
            <a:endParaRPr lang="en-US" altLang="zh-CN" dirty="0"/>
          </a:p>
          <a:p>
            <a:pPr lvl="1"/>
            <a:r>
              <a:rPr lang="en-US" altLang="zh-CN" dirty="0"/>
              <a:t>S </a:t>
            </a:r>
            <a:r>
              <a:rPr lang="zh-CN" altLang="en-US" dirty="0"/>
              <a:t>：单字词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</a:t>
            </a:r>
            <a:r>
              <a:rPr lang="zh-CN" altLang="zh-CN" dirty="0"/>
              <a:t>清 华 计 算 机 系</a:t>
            </a:r>
          </a:p>
          <a:p>
            <a:pPr marL="320040" lvl="1" indent="0">
              <a:buNone/>
            </a:pPr>
            <a:r>
              <a:rPr lang="en-US" altLang="zh-CN" dirty="0"/>
              <a:t>     B   E   B   M   E   S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30" y="2310978"/>
            <a:ext cx="5976228" cy="24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举例：看图说话问题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2187"/>
            <a:ext cx="10363200" cy="4572000"/>
          </a:xfrm>
        </p:spPr>
        <p:txBody>
          <a:bodyPr/>
          <a:lstStyle/>
          <a:p>
            <a:r>
              <a:rPr lang="zh-CN" altLang="en-US" dirty="0"/>
              <a:t>看图说话问题</a:t>
            </a:r>
            <a:endParaRPr lang="en-US" altLang="zh-CN" dirty="0"/>
          </a:p>
          <a:p>
            <a:pPr lvl="1"/>
            <a:r>
              <a:rPr lang="zh-CN" altLang="en-US" dirty="0"/>
              <a:t>用一句话描述图像内容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74320" lvl="1" indent="0">
              <a:buNone/>
            </a:pPr>
            <a:r>
              <a:rPr lang="zh-CN" altLang="en-US" dirty="0"/>
              <a:t>“草坪上有一只漂亮的小狗”“</a:t>
            </a:r>
          </a:p>
        </p:txBody>
      </p:sp>
      <p:pic>
        <p:nvPicPr>
          <p:cNvPr id="4" name="图片 3" descr="C:\Users\msp\AppData\Local\Temp\WeChat Files\cad213e17e708a5be32cf0a350a7bc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67" y="2011679"/>
            <a:ext cx="5152445" cy="3307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4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98" y="439719"/>
            <a:ext cx="4481883" cy="38273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239" y="4587918"/>
            <a:ext cx="65200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网络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5" idx="0"/>
          </p:cNvCxnSpPr>
          <p:nvPr/>
        </p:nvCxnSpPr>
        <p:spPr>
          <a:xfrm flipH="1" flipV="1">
            <a:off x="5620242" y="4269856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5605667" y="5225340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51834" y="5552311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为字表长度）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  <a:blipFill>
                <a:blip r:embed="rId3"/>
                <a:stretch>
                  <a:fillRect l="-1786" b="-13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477812" y="2095370"/>
            <a:ext cx="2828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训练样本：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句子描述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损失函数：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负对数似然函数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4531"/>
            <a:ext cx="10363200" cy="4572000"/>
          </a:xfrm>
        </p:spPr>
        <p:txBody>
          <a:bodyPr/>
          <a:lstStyle/>
          <a:p>
            <a:r>
              <a:rPr lang="zh-CN" altLang="en-US" dirty="0"/>
              <a:t>问题的提出</a:t>
            </a:r>
            <a:endParaRPr lang="en-US" altLang="zh-CN" dirty="0"/>
          </a:p>
          <a:p>
            <a:pPr lvl="1"/>
            <a:r>
              <a:rPr lang="zh-CN" altLang="en-US" dirty="0"/>
              <a:t>序列前面的内容被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后面的内容淹没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05" y="1768680"/>
            <a:ext cx="5471920" cy="37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016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49" y="1417638"/>
            <a:ext cx="4882099" cy="4387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1698" y="4345589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正向处理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28888" y="3411437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7063" y="2681558"/>
            <a:ext cx="157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拼接在一起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>
            <a:off x="7098790" y="2881613"/>
            <a:ext cx="1218273" cy="2792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1"/>
          </p:cNvCxnSpPr>
          <p:nvPr/>
        </p:nvCxnSpPr>
        <p:spPr>
          <a:xfrm flipH="1">
            <a:off x="7440698" y="2881613"/>
            <a:ext cx="876365" cy="33866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序列到序列循环神经网络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1755"/>
            <a:ext cx="10363200" cy="4572000"/>
          </a:xfrm>
        </p:spPr>
        <p:txBody>
          <a:bodyPr/>
          <a:lstStyle/>
          <a:p>
            <a:r>
              <a:rPr lang="zh-CN" altLang="en-US" dirty="0"/>
              <a:t>用途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pPr lvl="2"/>
            <a:r>
              <a:rPr lang="zh-CN" altLang="en-US" dirty="0"/>
              <a:t>文字到文字</a:t>
            </a:r>
            <a:endParaRPr lang="en-US" altLang="zh-CN" dirty="0"/>
          </a:p>
          <a:p>
            <a:pPr lvl="2"/>
            <a:r>
              <a:rPr lang="zh-CN" altLang="en-US" dirty="0"/>
              <a:t>语音到语音</a:t>
            </a:r>
            <a:endParaRPr lang="en-US" altLang="zh-CN" dirty="0"/>
          </a:p>
          <a:p>
            <a:pPr lvl="1"/>
            <a:r>
              <a:rPr lang="zh-CN" altLang="en-US" dirty="0"/>
              <a:t>问答系统</a:t>
            </a:r>
            <a:endParaRPr lang="en-US" altLang="zh-CN" dirty="0"/>
          </a:p>
          <a:p>
            <a:pPr lvl="2"/>
            <a:r>
              <a:rPr lang="zh-CN" altLang="en-US" dirty="0"/>
              <a:t>问句到答案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2" y="1696887"/>
            <a:ext cx="6154309" cy="4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处理序列数据</a:t>
            </a:r>
            <a:endParaRPr lang="en-US" altLang="zh-CN" dirty="0"/>
          </a:p>
          <a:p>
            <a:r>
              <a:rPr lang="zh-CN" altLang="en-US" dirty="0"/>
              <a:t>双向循环神经网络</a:t>
            </a:r>
            <a:endParaRPr lang="en-US" altLang="zh-CN" dirty="0"/>
          </a:p>
          <a:p>
            <a:r>
              <a:rPr lang="zh-CN" altLang="en-US" dirty="0"/>
              <a:t>序列到序列神经网络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zh-CN" altLang="en-US" dirty="0"/>
              <a:t>情感分类问题</a:t>
            </a:r>
            <a:endParaRPr lang="en-US" altLang="zh-CN" dirty="0"/>
          </a:p>
          <a:p>
            <a:pPr lvl="1"/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看图说话问题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4852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2.9 </a:t>
            </a:r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：</a:t>
            </a:r>
            <a:r>
              <a:rPr lang="en-US" altLang="zh-CN" dirty="0"/>
              <a:t>Long Short-Term Memory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简单</a:t>
            </a:r>
            <a:r>
              <a:rPr lang="en-US" altLang="zh-CN" dirty="0"/>
              <a:t>RNN</a:t>
            </a:r>
            <a:r>
              <a:rPr lang="zh-CN" altLang="en-US" dirty="0"/>
              <a:t>存在的问题</a:t>
            </a:r>
            <a:endParaRPr lang="en-US" altLang="zh-CN" dirty="0"/>
          </a:p>
          <a:p>
            <a:pPr lvl="1"/>
            <a:r>
              <a:rPr lang="zh-CN" altLang="en-US" dirty="0"/>
              <a:t>长期依赖问题</a:t>
            </a:r>
            <a:endParaRPr lang="en-US" altLang="zh-CN" dirty="0"/>
          </a:p>
          <a:p>
            <a:pPr lvl="2"/>
            <a:r>
              <a:rPr lang="en-US" altLang="zh-CN" dirty="0" err="1"/>
              <a:t>beijing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shi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 </a:t>
            </a:r>
            <a:r>
              <a:rPr lang="en-US" altLang="zh-CN" dirty="0" err="1"/>
              <a:t>yige</a:t>
            </a:r>
            <a:r>
              <a:rPr lang="en-US" altLang="zh-CN" dirty="0"/>
              <a:t>  </a:t>
            </a:r>
            <a:r>
              <a:rPr lang="en-US" altLang="zh-CN" dirty="0" err="1"/>
              <a:t>meili</a:t>
            </a:r>
            <a:r>
              <a:rPr lang="en-US" altLang="zh-CN" dirty="0"/>
              <a:t>  de</a:t>
            </a:r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城市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市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姑娘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重点选择问题</a:t>
            </a:r>
            <a:endParaRPr lang="en-US" altLang="zh-CN" dirty="0"/>
          </a:p>
          <a:p>
            <a:pPr lvl="2"/>
            <a:r>
              <a:rPr lang="zh-CN" altLang="en-US" dirty="0"/>
              <a:t>不同的任务词的重要性不同</a:t>
            </a:r>
            <a:endParaRPr lang="en-US" altLang="zh-CN" dirty="0"/>
          </a:p>
          <a:p>
            <a:pPr lvl="2"/>
            <a:r>
              <a:rPr lang="zh-CN" altLang="en-US" dirty="0"/>
              <a:t>我</a:t>
            </a:r>
            <a:r>
              <a:rPr lang="zh-CN" altLang="en-US" dirty="0">
                <a:solidFill>
                  <a:srgbClr val="FF0000"/>
                </a:solidFill>
              </a:rPr>
              <a:t>非常喜欢</a:t>
            </a:r>
            <a:r>
              <a:rPr lang="zh-CN" altLang="en-US" dirty="0">
                <a:solidFill>
                  <a:srgbClr val="00B050"/>
                </a:solidFill>
              </a:rPr>
              <a:t>看</a:t>
            </a:r>
            <a:r>
              <a:rPr lang="zh-CN" altLang="en-US" dirty="0"/>
              <a:t>这部</a:t>
            </a:r>
            <a:r>
              <a:rPr lang="zh-CN" altLang="en-US" dirty="0">
                <a:solidFill>
                  <a:srgbClr val="00B050"/>
                </a:solidFill>
              </a:rPr>
              <a:t>电影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9" y="755381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70057" y="1478950"/>
            <a:ext cx="7132322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8685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177791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13" y="877536"/>
            <a:ext cx="1314460" cy="1962164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357009" y="1544790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309608" y="456405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754227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055168" y="2629565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tan</m:t>
                              </m:r>
                              <m:func>
                                <m:func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fName>
                                <m:e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939455" y="772433"/>
            <a:ext cx="7270156" cy="5349865"/>
            <a:chOff x="939455" y="772433"/>
            <a:chExt cx="7270156" cy="5349865"/>
          </a:xfrm>
        </p:grpSpPr>
        <p:cxnSp>
          <p:nvCxnSpPr>
            <p:cNvPr id="14" name="直接箭头连接符 13"/>
            <p:cNvCxnSpPr>
              <a:stCxn id="16" idx="6"/>
            </p:cNvCxnSpPr>
            <p:nvPr/>
          </p:nvCxnSpPr>
          <p:spPr>
            <a:xfrm>
              <a:off x="4684125" y="2180983"/>
              <a:ext cx="2962001" cy="1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180125" y="2904340"/>
              <a:ext cx="504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80125" y="1928983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</a:p>
          </p:txBody>
        </p:sp>
        <p:cxnSp>
          <p:nvCxnSpPr>
            <p:cNvPr id="17" name="直接箭头连接符 16"/>
            <p:cNvCxnSpPr>
              <a:stCxn id="15" idx="0"/>
              <a:endCxn id="16" idx="4"/>
            </p:cNvCxnSpPr>
            <p:nvPr/>
          </p:nvCxnSpPr>
          <p:spPr>
            <a:xfrm flipV="1">
              <a:off x="4432125" y="2432983"/>
              <a:ext cx="0" cy="471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4"/>
            </p:cNvCxnSpPr>
            <p:nvPr/>
          </p:nvCxnSpPr>
          <p:spPr>
            <a:xfrm flipV="1">
              <a:off x="4432125" y="3408340"/>
              <a:ext cx="0" cy="4882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842288" y="2904340"/>
              <a:ext cx="576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79452" y="3866606"/>
              <a:ext cx="504000" cy="53396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466228" y="1932275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185851" y="1724297"/>
              <a:ext cx="4998720" cy="353568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52" idx="0"/>
              <a:endCxn id="21" idx="4"/>
            </p:cNvCxnSpPr>
            <p:nvPr/>
          </p:nvCxnSpPr>
          <p:spPr>
            <a:xfrm flipV="1">
              <a:off x="2715102" y="2436275"/>
              <a:ext cx="3126" cy="1481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5" idx="0"/>
              <a:endCxn id="15" idx="3"/>
            </p:cNvCxnSpPr>
            <p:nvPr/>
          </p:nvCxnSpPr>
          <p:spPr>
            <a:xfrm flipV="1">
              <a:off x="3555483" y="3334531"/>
              <a:ext cx="698451" cy="5878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59" idx="3"/>
              <a:endCxn id="20" idx="2"/>
            </p:cNvCxnSpPr>
            <p:nvPr/>
          </p:nvCxnSpPr>
          <p:spPr>
            <a:xfrm>
              <a:off x="5554147" y="4117775"/>
              <a:ext cx="325305" cy="15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endCxn id="19" idx="0"/>
            </p:cNvCxnSpPr>
            <p:nvPr/>
          </p:nvCxnSpPr>
          <p:spPr>
            <a:xfrm flipH="1">
              <a:off x="6130288" y="2194591"/>
              <a:ext cx="9255" cy="70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9" idx="4"/>
              <a:endCxn id="20" idx="0"/>
            </p:cNvCxnSpPr>
            <p:nvPr/>
          </p:nvCxnSpPr>
          <p:spPr>
            <a:xfrm>
              <a:off x="6130288" y="3408340"/>
              <a:ext cx="1164" cy="4582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165611" y="4758291"/>
              <a:ext cx="2903933" cy="22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2472949" y="4318147"/>
              <a:ext cx="130915" cy="429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328387" y="4316231"/>
              <a:ext cx="167678" cy="4470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4175854" y="4339612"/>
              <a:ext cx="163452" cy="441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5067255" y="4333649"/>
              <a:ext cx="118431" cy="447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2735156" y="5000580"/>
              <a:ext cx="2577352" cy="75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724296" y="2194928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1718009" y="4747693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3598252" y="4325242"/>
              <a:ext cx="7375" cy="682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52" idx="2"/>
            </p:cNvCxnSpPr>
            <p:nvPr/>
          </p:nvCxnSpPr>
          <p:spPr>
            <a:xfrm flipV="1">
              <a:off x="2714914" y="4318147"/>
              <a:ext cx="188" cy="11895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4412412" y="4315655"/>
              <a:ext cx="6597" cy="692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5292349" y="4326539"/>
              <a:ext cx="4216" cy="659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20" idx="4"/>
            </p:cNvCxnSpPr>
            <p:nvPr/>
          </p:nvCxnSpPr>
          <p:spPr>
            <a:xfrm>
              <a:off x="6131452" y="4400575"/>
              <a:ext cx="7545" cy="389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6119294" y="4749025"/>
              <a:ext cx="1402062" cy="33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 flipV="1">
              <a:off x="6661708" y="2270893"/>
              <a:ext cx="18918" cy="247680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6653000" y="1272249"/>
              <a:ext cx="8708" cy="850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507910" y="56606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610535" y="4462440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5681" y="7724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58640" y="1935172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9455" y="4528063"/>
              <a:ext cx="646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1745" y="1894147"/>
              <a:ext cx="738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箭头连接符 49"/>
            <p:cNvCxnSpPr>
              <a:stCxn id="21" idx="6"/>
              <a:endCxn id="16" idx="2"/>
            </p:cNvCxnSpPr>
            <p:nvPr/>
          </p:nvCxnSpPr>
          <p:spPr>
            <a:xfrm flipV="1">
              <a:off x="2970228" y="2180983"/>
              <a:ext cx="1209897" cy="3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endCxn id="21" idx="2"/>
            </p:cNvCxnSpPr>
            <p:nvPr/>
          </p:nvCxnSpPr>
          <p:spPr>
            <a:xfrm flipV="1">
              <a:off x="2165611" y="2184275"/>
              <a:ext cx="300617" cy="10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2457519" y="391803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97900" y="392238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125309" y="3915544"/>
              <a:ext cx="622236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038982" y="3917720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2251271" y="3795083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110001" y="3803362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854232" y="3795565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5952" y="520411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“门”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63" idx="3"/>
            <a:endCxn id="61" idx="3"/>
          </p:cNvCxnSpPr>
          <p:nvPr/>
        </p:nvCxnSpPr>
        <p:spPr>
          <a:xfrm flipV="1">
            <a:off x="1759887" y="4336054"/>
            <a:ext cx="1485534" cy="106812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3" idx="3"/>
            <a:endCxn id="62" idx="3"/>
          </p:cNvCxnSpPr>
          <p:nvPr/>
        </p:nvCxnSpPr>
        <p:spPr>
          <a:xfrm flipV="1">
            <a:off x="1759887" y="4328257"/>
            <a:ext cx="3229765" cy="107591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63" idx="3"/>
            <a:endCxn id="60" idx="3"/>
          </p:cNvCxnSpPr>
          <p:nvPr/>
        </p:nvCxnSpPr>
        <p:spPr>
          <a:xfrm flipV="1">
            <a:off x="1759887" y="4327775"/>
            <a:ext cx="626804" cy="10763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7492244" y="75184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2" name="直接箭头连接符 81"/>
          <p:cNvCxnSpPr>
            <a:stCxn id="80" idx="2"/>
          </p:cNvCxnSpPr>
          <p:nvPr/>
        </p:nvCxnSpPr>
        <p:spPr>
          <a:xfrm flipH="1">
            <a:off x="7809213" y="1151959"/>
            <a:ext cx="79999" cy="95094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755521" y="4405447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简单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050315" y="5364100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LSTM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5756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5" grpId="0" animBg="1"/>
      <p:bldP spid="76" grpId="0"/>
      <p:bldP spid="79" grpId="0"/>
      <p:bldP spid="81" grpId="0"/>
      <p:bldP spid="60" grpId="0" animBg="1"/>
      <p:bldP spid="61" grpId="0" animBg="1"/>
      <p:bldP spid="62" grpId="0" animBg="1"/>
      <p:bldP spid="63" grpId="0"/>
      <p:bldP spid="80" grpId="0"/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神经网络的纵向扩展</a:t>
            </a:r>
            <a:r>
              <a:rPr lang="en-US" altLang="zh-CN" dirty="0"/>
              <a:t>——</a:t>
            </a:r>
            <a:r>
              <a:rPr lang="zh-CN" altLang="en-US" dirty="0"/>
              <a:t>局部模式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725" y="1597625"/>
            <a:ext cx="4513879" cy="2491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759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椭圆 6"/>
          <p:cNvSpPr/>
          <p:nvPr/>
        </p:nvSpPr>
        <p:spPr>
          <a:xfrm>
            <a:off x="5685576" y="1486677"/>
            <a:ext cx="1240325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85576" y="4101421"/>
            <a:ext cx="1253359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088863" y="2562131"/>
            <a:ext cx="1013988" cy="1023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7088863" y="3947311"/>
            <a:ext cx="1013988" cy="1286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92974" y="3585172"/>
            <a:ext cx="132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相同</a:t>
            </a:r>
          </a:p>
        </p:txBody>
      </p:sp>
      <p:sp>
        <p:nvSpPr>
          <p:cNvPr id="17" name="椭圆 16"/>
          <p:cNvSpPr/>
          <p:nvPr/>
        </p:nvSpPr>
        <p:spPr>
          <a:xfrm>
            <a:off x="4101220" y="1458362"/>
            <a:ext cx="1240325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101220" y="4073106"/>
            <a:ext cx="1253359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58222" y="3529826"/>
            <a:ext cx="1682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不相同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213977" y="2592921"/>
            <a:ext cx="534157" cy="10637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213974" y="3943700"/>
            <a:ext cx="629775" cy="13435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7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/>
      <p:bldP spid="17" grpId="0" animBg="1"/>
      <p:bldP spid="19" grpId="0" animBg="1"/>
      <p:bldP spid="2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4" y="2194579"/>
            <a:ext cx="3089127" cy="3373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“门”的概念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32457" y="4498928"/>
            <a:ext cx="60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696329" y="4272833"/>
            <a:ext cx="593620" cy="410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4234" y="3412631"/>
            <a:ext cx="1151402" cy="860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</a:b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∈[0, 1]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888326" y="3044156"/>
            <a:ext cx="113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按位乘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85971" y="2714279"/>
            <a:ext cx="900251" cy="506741"/>
          </a:xfrm>
          <a:prstGeom prst="straightConnector1">
            <a:avLst/>
          </a:prstGeom>
          <a:ln w="38100"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19650" y="4341403"/>
            <a:ext cx="1023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一层神经网络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530359" y="3941908"/>
            <a:ext cx="3641722" cy="39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42384" y="2305003"/>
            <a:ext cx="158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被选信息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21680" y="2314169"/>
            <a:ext cx="173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选后的信息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796" y="1971926"/>
            <a:ext cx="3927519" cy="36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animBg="1"/>
      <p:bldP spid="17" grpId="0"/>
      <p:bldP spid="19" grpId="0"/>
      <p:bldP spid="20" grpId="0"/>
      <p:bldP spid="22" grpId="0"/>
      <p:bldP spid="28" grpId="0"/>
      <p:bldP spid="31" grpId="0"/>
      <p:bldP spid="32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7" y="1417638"/>
            <a:ext cx="6173712" cy="4640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8969076" y="2444502"/>
            <a:ext cx="73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08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15" y="993046"/>
            <a:ext cx="6631389" cy="498452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788516" y="3572928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3839" y="5373500"/>
            <a:ext cx="99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遗忘门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6458975" y="4929809"/>
            <a:ext cx="724864" cy="64374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16" grpId="0"/>
      <p:bldP spid="17" grpId="0"/>
      <p:bldP spid="1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77" y="655623"/>
            <a:ext cx="6879057" cy="51249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5" name="椭圆 4"/>
          <p:cNvSpPr/>
          <p:nvPr/>
        </p:nvSpPr>
        <p:spPr>
          <a:xfrm>
            <a:off x="6527987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2861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7203882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𝑔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1" grpId="0"/>
      <p:bldP spid="12" grpId="0"/>
      <p:bldP spid="1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1" y="793385"/>
            <a:ext cx="6321287" cy="475143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893745" y="3093515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4224" y="5061918"/>
            <a:ext cx="179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输入处理单元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7601413" y="4365266"/>
            <a:ext cx="771310" cy="6966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6" grpId="0"/>
      <p:bldP spid="1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7" y="1124433"/>
            <a:ext cx="6337190" cy="497521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221653" y="2860829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440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97" y="1073426"/>
            <a:ext cx="6543924" cy="4770783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8094392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3609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8714630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4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  <p:bldP spid="11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4988"/>
            <a:ext cx="6551874" cy="4699221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5438655" y="2822712"/>
            <a:ext cx="924709" cy="747179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0856" y="2553134"/>
            <a:ext cx="319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输出处理单元，只是一个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tanh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激活函数，没有参数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>
            <a:off x="6331560" y="2907077"/>
            <a:ext cx="1039296" cy="13827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7" y="1123439"/>
            <a:ext cx="6132397" cy="46094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3928" y="1217583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模块输出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举例：机器翻译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582309"/>
            <a:ext cx="6893781" cy="4158532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9501807" y="4004395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编码器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8762338" y="4404505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43549" y="1750359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解码器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 flipH="1">
            <a:off x="8804080" y="2150469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让神经网络更深</a:t>
            </a:r>
            <a:r>
              <a:rPr lang="en-US" altLang="zh-CN" dirty="0"/>
              <a:t>——</a:t>
            </a:r>
            <a:r>
              <a:rPr lang="zh-CN" altLang="en-US" dirty="0"/>
              <a:t>模式组合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812358" y="2303956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6134548" y="2284610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995020" y="2774701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59542" y="2800495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8" idx="4"/>
          </p:cNvCxnSpPr>
          <p:nvPr/>
        </p:nvCxnSpPr>
        <p:spPr>
          <a:xfrm flipV="1">
            <a:off x="4278170" y="3091943"/>
            <a:ext cx="531533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7" idx="4"/>
          </p:cNvCxnSpPr>
          <p:nvPr/>
        </p:nvCxnSpPr>
        <p:spPr>
          <a:xfrm flipV="1">
            <a:off x="4278170" y="3066149"/>
            <a:ext cx="1867012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7" idx="4"/>
          </p:cNvCxnSpPr>
          <p:nvPr/>
        </p:nvCxnSpPr>
        <p:spPr>
          <a:xfrm flipV="1">
            <a:off x="5572311" y="3066149"/>
            <a:ext cx="572873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8" idx="4"/>
          </p:cNvCxnSpPr>
          <p:nvPr/>
        </p:nvCxnSpPr>
        <p:spPr>
          <a:xfrm flipH="1" flipV="1">
            <a:off x="4809706" y="3091943"/>
            <a:ext cx="2066338" cy="10820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7" idx="4"/>
          </p:cNvCxnSpPr>
          <p:nvPr/>
        </p:nvCxnSpPr>
        <p:spPr>
          <a:xfrm flipH="1" flipV="1">
            <a:off x="6145182" y="3066149"/>
            <a:ext cx="730859" cy="110788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8" idx="4"/>
          </p:cNvCxnSpPr>
          <p:nvPr/>
        </p:nvCxnSpPr>
        <p:spPr>
          <a:xfrm flipH="1" flipV="1">
            <a:off x="4809706" y="3091943"/>
            <a:ext cx="762606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412800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2214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725880" y="4174038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303923" y="5354124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2" name="文本框 173"/>
          <p:cNvSpPr txBox="1"/>
          <p:nvPr/>
        </p:nvSpPr>
        <p:spPr>
          <a:xfrm>
            <a:off x="5693628" y="520706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51886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736003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endCxn id="18" idx="4"/>
          </p:cNvCxnSpPr>
          <p:nvPr/>
        </p:nvCxnSpPr>
        <p:spPr>
          <a:xfrm flipV="1">
            <a:off x="3902107" y="4438697"/>
            <a:ext cx="376064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endCxn id="19" idx="4"/>
          </p:cNvCxnSpPr>
          <p:nvPr/>
        </p:nvCxnSpPr>
        <p:spPr>
          <a:xfrm flipV="1">
            <a:off x="3941972" y="4438697"/>
            <a:ext cx="1630339" cy="90897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endCxn id="18" idx="4"/>
          </p:cNvCxnSpPr>
          <p:nvPr/>
        </p:nvCxnSpPr>
        <p:spPr>
          <a:xfrm flipH="1" flipV="1">
            <a:off x="4278170" y="4438697"/>
            <a:ext cx="859750" cy="915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endCxn id="20" idx="4"/>
          </p:cNvCxnSpPr>
          <p:nvPr/>
        </p:nvCxnSpPr>
        <p:spPr>
          <a:xfrm flipV="1">
            <a:off x="3981837" y="4464492"/>
            <a:ext cx="2894206" cy="91542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endCxn id="19" idx="4"/>
          </p:cNvCxnSpPr>
          <p:nvPr/>
        </p:nvCxnSpPr>
        <p:spPr>
          <a:xfrm flipV="1">
            <a:off x="5117990" y="4438697"/>
            <a:ext cx="454322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endCxn id="20" idx="4"/>
          </p:cNvCxnSpPr>
          <p:nvPr/>
        </p:nvCxnSpPr>
        <p:spPr>
          <a:xfrm flipV="1">
            <a:off x="5144567" y="4464492"/>
            <a:ext cx="1731476" cy="8832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endCxn id="20" idx="4"/>
          </p:cNvCxnSpPr>
          <p:nvPr/>
        </p:nvCxnSpPr>
        <p:spPr>
          <a:xfrm flipH="1" flipV="1">
            <a:off x="6876043" y="4464492"/>
            <a:ext cx="534187" cy="8829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endCxn id="19" idx="4"/>
          </p:cNvCxnSpPr>
          <p:nvPr/>
        </p:nvCxnSpPr>
        <p:spPr>
          <a:xfrm flipH="1" flipV="1">
            <a:off x="5572311" y="4438697"/>
            <a:ext cx="1851207" cy="92187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endCxn id="18" idx="4"/>
          </p:cNvCxnSpPr>
          <p:nvPr/>
        </p:nvCxnSpPr>
        <p:spPr>
          <a:xfrm flipH="1" flipV="1">
            <a:off x="4278170" y="4438697"/>
            <a:ext cx="3131783" cy="9407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 r="-1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blipFill>
                <a:blip r:embed="rId4"/>
                <a:stretch>
                  <a:fillRect l="-1000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52" y="1720088"/>
            <a:ext cx="3481669" cy="19216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525" y="1593785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993" y="3925768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51" y="3961368"/>
            <a:ext cx="3481669" cy="1921672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653143" y="1515291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46147" y="3814846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778121" y="135283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829467" y="385896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曲线连接符 72"/>
          <p:cNvCxnSpPr/>
          <p:nvPr/>
        </p:nvCxnSpPr>
        <p:spPr>
          <a:xfrm flipV="1">
            <a:off x="2729210" y="4293470"/>
            <a:ext cx="1320407" cy="374324"/>
          </a:xfrm>
          <a:prstGeom prst="curvedConnector3">
            <a:avLst>
              <a:gd name="adj1" fmla="val 500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/>
          <p:nvPr/>
        </p:nvCxnSpPr>
        <p:spPr>
          <a:xfrm rot="10800000">
            <a:off x="7136263" y="4317785"/>
            <a:ext cx="1553385" cy="4545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/>
          <p:nvPr/>
        </p:nvCxnSpPr>
        <p:spPr>
          <a:xfrm rot="10800000" flipV="1">
            <a:off x="5826644" y="2439217"/>
            <a:ext cx="2785757" cy="18371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/>
          <p:cNvCxnSpPr/>
          <p:nvPr/>
        </p:nvCxnSpPr>
        <p:spPr>
          <a:xfrm>
            <a:off x="2712443" y="2483731"/>
            <a:ext cx="2602500" cy="1768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021151" y="1993500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３的右部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978337" y="4193891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３的左部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10026196" y="176612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８的右部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10128594" y="407958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８的左部</a:t>
            </a:r>
          </a:p>
        </p:txBody>
      </p:sp>
    </p:spTree>
    <p:extLst>
      <p:ext uri="{BB962C8B-B14F-4D97-AF65-F5344CB8AC3E}">
        <p14:creationId xmlns:p14="http://schemas.microsoft.com/office/powerpoint/2010/main" val="11975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106" grpId="0"/>
      <p:bldP spid="107" grpId="0"/>
      <p:bldP spid="108" grpId="0"/>
      <p:bldP spid="10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63541" y="1417637"/>
            <a:ext cx="10363200" cy="4999065"/>
          </a:xfrm>
        </p:spPr>
        <p:txBody>
          <a:bodyPr>
            <a:normAutofit/>
          </a:bodyPr>
          <a:lstStyle/>
          <a:p>
            <a:r>
              <a:rPr lang="zh-CN" altLang="en-US" dirty="0"/>
              <a:t>循环神经网络的一种特殊实现</a:t>
            </a:r>
            <a:endParaRPr lang="en-US" altLang="zh-CN" dirty="0"/>
          </a:p>
          <a:p>
            <a:pPr lvl="1"/>
            <a:r>
              <a:rPr lang="zh-CN" altLang="en-US" dirty="0"/>
              <a:t>单向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双向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序列到序列的</a:t>
            </a:r>
            <a:r>
              <a:rPr lang="en-US" altLang="zh-CN" dirty="0"/>
              <a:t>LSTM</a:t>
            </a:r>
          </a:p>
          <a:p>
            <a:r>
              <a:rPr lang="zh-CN" altLang="en-US" dirty="0"/>
              <a:t>同简单循环神经网络一样，</a:t>
            </a:r>
            <a:r>
              <a:rPr lang="en-US" altLang="zh-CN" dirty="0"/>
              <a:t>LSTM</a:t>
            </a:r>
            <a:r>
              <a:rPr lang="zh-CN" altLang="en-US" dirty="0"/>
              <a:t>模块也是共用的</a:t>
            </a:r>
            <a:endParaRPr lang="en-US" altLang="zh-CN" dirty="0"/>
          </a:p>
          <a:p>
            <a:pPr lvl="1"/>
            <a:r>
              <a:rPr lang="zh-CN" altLang="en-US" dirty="0"/>
              <a:t>只有一个模块，循环使用</a:t>
            </a:r>
            <a:endParaRPr lang="en-US" altLang="zh-CN" dirty="0"/>
          </a:p>
          <a:p>
            <a:r>
              <a:rPr lang="zh-CN" altLang="en-US" dirty="0"/>
              <a:t>三个门</a:t>
            </a:r>
            <a:endParaRPr lang="en-US" altLang="zh-CN" dirty="0"/>
          </a:p>
          <a:p>
            <a:pPr lvl="1"/>
            <a:r>
              <a:rPr lang="zh-CN" altLang="en-US" dirty="0"/>
              <a:t>遗忘门，输入门，输出门</a:t>
            </a:r>
            <a:endParaRPr lang="en-US" altLang="zh-CN" dirty="0"/>
          </a:p>
          <a:p>
            <a:pPr lvl="1"/>
            <a:r>
              <a:rPr lang="zh-CN" altLang="en-US" dirty="0"/>
              <a:t>结构一样，参数不同</a:t>
            </a:r>
            <a:endParaRPr lang="en-US" altLang="zh-CN" dirty="0"/>
          </a:p>
          <a:p>
            <a:r>
              <a:rPr lang="en-US" altLang="zh-CN" dirty="0"/>
              <a:t>LSTM</a:t>
            </a:r>
            <a:r>
              <a:rPr lang="zh-CN" altLang="en-US" dirty="0"/>
              <a:t>变种</a:t>
            </a:r>
            <a:endParaRPr lang="en-US" altLang="zh-CN" dirty="0"/>
          </a:p>
          <a:p>
            <a:pPr lvl="1"/>
            <a:r>
              <a:rPr lang="en-US" altLang="zh-CN" dirty="0"/>
              <a:t>GRU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8775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131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网络结构越来越复杂</a:t>
            </a:r>
            <a:endParaRPr lang="en-US" altLang="zh-CN" dirty="0"/>
          </a:p>
          <a:p>
            <a:r>
              <a:rPr lang="zh-CN" altLang="en-US" dirty="0"/>
              <a:t>网络层次越来越深</a:t>
            </a:r>
            <a:endParaRPr lang="en-US" altLang="zh-CN" dirty="0"/>
          </a:p>
          <a:p>
            <a:r>
              <a:rPr lang="zh-CN" altLang="en-US" dirty="0"/>
              <a:t>如何方便地构建神经网络？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算法需要每次都推导吗？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457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082039"/>
            <a:ext cx="10363200" cy="5127929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TensorFlow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 err="1"/>
              <a:t>Keras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飞桨（</a:t>
            </a:r>
            <a:r>
              <a:rPr lang="en-US" altLang="zh-CN" dirty="0" err="1"/>
              <a:t>PaddlePaddle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百度公司</a:t>
            </a:r>
            <a:endParaRPr lang="en-US" altLang="zh-CN" dirty="0"/>
          </a:p>
          <a:p>
            <a:r>
              <a:rPr lang="en-US" altLang="zh-CN" dirty="0" err="1"/>
              <a:t>OneFlow</a:t>
            </a:r>
            <a:endParaRPr lang="en-US" altLang="zh-CN" dirty="0"/>
          </a:p>
          <a:p>
            <a:pPr lvl="1"/>
            <a:r>
              <a:rPr lang="zh-CN" altLang="en-US" dirty="0"/>
              <a:t>一流科技</a:t>
            </a:r>
            <a:endParaRPr lang="en-US" altLang="zh-CN" dirty="0"/>
          </a:p>
          <a:p>
            <a:r>
              <a:rPr lang="zh-CN" altLang="en-US" dirty="0"/>
              <a:t>计图（</a:t>
            </a:r>
            <a:r>
              <a:rPr lang="en-US" altLang="zh-CN" dirty="0" err="1"/>
              <a:t>Jittor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清华大学</a:t>
            </a:r>
          </a:p>
        </p:txBody>
      </p:sp>
    </p:spTree>
    <p:extLst>
      <p:ext uri="{BB962C8B-B14F-4D97-AF65-F5344CB8AC3E}">
        <p14:creationId xmlns:p14="http://schemas.microsoft.com/office/powerpoint/2010/main" val="14059312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神经网络（深度学习）的基础知识</a:t>
            </a:r>
            <a:endParaRPr lang="en-US" altLang="zh-CN" dirty="0"/>
          </a:p>
          <a:p>
            <a:pPr lvl="1"/>
            <a:r>
              <a:rPr lang="zh-CN" altLang="en-US" dirty="0"/>
              <a:t>神经元、神经网络</a:t>
            </a:r>
            <a:endParaRPr lang="en-US" altLang="zh-CN" dirty="0"/>
          </a:p>
          <a:p>
            <a:pPr lvl="1"/>
            <a:r>
              <a:rPr lang="zh-CN" altLang="en-US" dirty="0"/>
              <a:t>全连接神经网络</a:t>
            </a:r>
            <a:endParaRPr lang="en-US" altLang="zh-CN" dirty="0"/>
          </a:p>
          <a:p>
            <a:pPr lvl="1"/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</a:t>
            </a:r>
            <a:endParaRPr lang="en-US" altLang="zh-CN" dirty="0"/>
          </a:p>
          <a:p>
            <a:pPr lvl="2"/>
            <a:r>
              <a:rPr lang="zh-CN" altLang="en-US" dirty="0"/>
              <a:t>简单循环神经网络</a:t>
            </a:r>
            <a:endParaRPr lang="en-US" altLang="zh-CN" dirty="0"/>
          </a:p>
          <a:p>
            <a:pPr lvl="2"/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双向循环神经网络</a:t>
            </a:r>
            <a:endParaRPr lang="en-US" altLang="zh-CN" dirty="0"/>
          </a:p>
          <a:p>
            <a:pPr lvl="2"/>
            <a:r>
              <a:rPr lang="zh-CN" altLang="en-US" dirty="0"/>
              <a:t>序列到序列神经网络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319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神经网络实现举例</a:t>
            </a:r>
            <a:endParaRPr lang="en-US" altLang="zh-CN" dirty="0"/>
          </a:p>
          <a:p>
            <a:pPr lvl="2"/>
            <a:r>
              <a:rPr lang="en-US" altLang="zh-CN" dirty="0" err="1"/>
              <a:t>LeNet</a:t>
            </a:r>
            <a:endParaRPr lang="en-US" altLang="zh-CN" dirty="0"/>
          </a:p>
          <a:p>
            <a:pPr lvl="2"/>
            <a:r>
              <a:rPr lang="en-US" altLang="zh-CN" dirty="0" err="1"/>
              <a:t>GoogLeNet</a:t>
            </a:r>
            <a:endParaRPr lang="en-US" altLang="zh-CN" dirty="0"/>
          </a:p>
          <a:p>
            <a:pPr lvl="2"/>
            <a:r>
              <a:rPr lang="en-US" altLang="zh-CN" dirty="0" err="1"/>
              <a:t>ResNet</a:t>
            </a:r>
            <a:endParaRPr lang="en-US" altLang="zh-CN" dirty="0"/>
          </a:p>
          <a:p>
            <a:pPr lvl="2"/>
            <a:r>
              <a:rPr lang="en-US" altLang="zh-CN" dirty="0"/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30426926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zh-CN" altLang="en-US" dirty="0"/>
              <a:t>词向量</a:t>
            </a:r>
            <a:endParaRPr lang="en-US" altLang="zh-CN" dirty="0"/>
          </a:p>
          <a:p>
            <a:pPr lvl="2"/>
            <a:r>
              <a:rPr lang="zh-CN" altLang="en-US" dirty="0"/>
              <a:t>独热编码</a:t>
            </a:r>
            <a:endParaRPr lang="en-US" altLang="zh-CN" dirty="0"/>
          </a:p>
          <a:p>
            <a:pPr lvl="2"/>
            <a:r>
              <a:rPr lang="zh-CN" altLang="en-US" dirty="0"/>
              <a:t>分布式表示</a:t>
            </a:r>
            <a:endParaRPr lang="en-US" altLang="zh-CN" dirty="0"/>
          </a:p>
          <a:p>
            <a:pPr lvl="2"/>
            <a:r>
              <a:rPr lang="zh-CN" altLang="en-US" dirty="0"/>
              <a:t>神经网络语言模型</a:t>
            </a:r>
            <a:endParaRPr lang="en-US" altLang="zh-CN" dirty="0"/>
          </a:p>
          <a:p>
            <a:pPr lvl="3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跳词模型（</a:t>
            </a:r>
            <a:r>
              <a:rPr lang="en-US" altLang="zh-CN" dirty="0"/>
              <a:t>Skip-Gram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循环神经网络应用举例</a:t>
            </a:r>
            <a:endParaRPr lang="en-US" altLang="zh-CN" dirty="0"/>
          </a:p>
          <a:p>
            <a:pPr lvl="2"/>
            <a:r>
              <a:rPr lang="zh-CN" altLang="en-US" dirty="0"/>
              <a:t>情感分类问题</a:t>
            </a:r>
            <a:endParaRPr lang="en-US" altLang="zh-CN" dirty="0"/>
          </a:p>
          <a:p>
            <a:pPr lvl="2"/>
            <a:r>
              <a:rPr lang="zh-CN" altLang="en-US" dirty="0"/>
              <a:t>分词问题</a:t>
            </a:r>
            <a:endParaRPr lang="en-US" altLang="zh-CN" dirty="0"/>
          </a:p>
          <a:p>
            <a:pPr lvl="2"/>
            <a:r>
              <a:rPr lang="zh-CN" altLang="en-US" dirty="0"/>
              <a:t>看图说话问题</a:t>
            </a:r>
          </a:p>
        </p:txBody>
      </p:sp>
    </p:spTree>
    <p:extLst>
      <p:ext uri="{BB962C8B-B14F-4D97-AF65-F5344CB8AC3E}">
        <p14:creationId xmlns:p14="http://schemas.microsoft.com/office/powerpoint/2010/main" val="5200487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74859" y="1208598"/>
            <a:ext cx="10363200" cy="4683981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确认输入</a:t>
            </a:r>
            <a:r>
              <a:rPr lang="en-US" altLang="zh-CN" dirty="0"/>
              <a:t>-</a:t>
            </a:r>
            <a:r>
              <a:rPr lang="zh-CN" altLang="en-US" dirty="0"/>
              <a:t>输出关系</a:t>
            </a:r>
            <a:endParaRPr lang="en-US" altLang="zh-CN" dirty="0"/>
          </a:p>
          <a:p>
            <a:r>
              <a:rPr lang="zh-CN" altLang="en-US" dirty="0"/>
              <a:t>收集样本</a:t>
            </a:r>
            <a:endParaRPr lang="en-US" altLang="zh-CN" dirty="0"/>
          </a:p>
          <a:p>
            <a:r>
              <a:rPr lang="zh-CN" altLang="en-US" dirty="0"/>
              <a:t>设计网络结构</a:t>
            </a:r>
            <a:endParaRPr lang="en-US" altLang="zh-CN" dirty="0"/>
          </a:p>
          <a:p>
            <a:r>
              <a:rPr lang="zh-CN" altLang="en-US" dirty="0"/>
              <a:t>设计损失函数</a:t>
            </a:r>
            <a:endParaRPr lang="en-US" altLang="zh-CN" dirty="0"/>
          </a:p>
          <a:p>
            <a:r>
              <a:rPr lang="zh-CN" altLang="en-US" dirty="0"/>
              <a:t>框架实现</a:t>
            </a:r>
            <a:endParaRPr lang="en-US" altLang="zh-CN" dirty="0"/>
          </a:p>
          <a:p>
            <a:r>
              <a:rPr lang="zh-CN" altLang="en-US" dirty="0"/>
              <a:t>超参数选择</a:t>
            </a:r>
            <a:endParaRPr lang="en-US" altLang="zh-CN" dirty="0"/>
          </a:p>
          <a:p>
            <a:r>
              <a:rPr lang="zh-CN" altLang="en-US" dirty="0"/>
              <a:t>调整试错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关注发展动态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315724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5951529" y="1510601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830371" y="1995962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83027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44" idx="4"/>
          </p:cNvCxnSpPr>
          <p:nvPr/>
        </p:nvCxnSpPr>
        <p:spPr>
          <a:xfrm flipV="1">
            <a:off x="405017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45" idx="4"/>
          </p:cNvCxnSpPr>
          <p:nvPr/>
        </p:nvCxnSpPr>
        <p:spPr>
          <a:xfrm flipV="1">
            <a:off x="4050178" y="3241601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45" idx="4"/>
          </p:cNvCxnSpPr>
          <p:nvPr/>
        </p:nvCxnSpPr>
        <p:spPr>
          <a:xfrm flipV="1">
            <a:off x="476558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45" idx="4"/>
          </p:cNvCxnSpPr>
          <p:nvPr/>
        </p:nvCxnSpPr>
        <p:spPr>
          <a:xfrm flipH="1" flipV="1">
            <a:off x="4769935" y="3241601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46" idx="4"/>
          </p:cNvCxnSpPr>
          <p:nvPr/>
        </p:nvCxnSpPr>
        <p:spPr>
          <a:xfrm flipV="1">
            <a:off x="6306026" y="3267147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44" idx="4"/>
          </p:cNvCxnSpPr>
          <p:nvPr/>
        </p:nvCxnSpPr>
        <p:spPr>
          <a:xfrm flipH="1" flipV="1">
            <a:off x="4054525" y="3241601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391091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632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166759" y="409854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68700" y="52672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6321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0515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stCxn id="24" idx="0"/>
            <a:endCxn id="18" idx="4"/>
          </p:cNvCxnSpPr>
          <p:nvPr/>
        </p:nvCxnSpPr>
        <p:spPr>
          <a:xfrm flipV="1">
            <a:off x="3709782" y="4360654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4" idx="0"/>
            <a:endCxn id="19" idx="4"/>
          </p:cNvCxnSpPr>
          <p:nvPr/>
        </p:nvCxnSpPr>
        <p:spPr>
          <a:xfrm flipV="1">
            <a:off x="3709782" y="4360654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18" idx="4"/>
          </p:cNvCxnSpPr>
          <p:nvPr/>
        </p:nvCxnSpPr>
        <p:spPr>
          <a:xfrm flipH="1" flipV="1">
            <a:off x="4050178" y="4360654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4" idx="0"/>
            <a:endCxn id="20" idx="4"/>
          </p:cNvCxnSpPr>
          <p:nvPr/>
        </p:nvCxnSpPr>
        <p:spPr>
          <a:xfrm flipV="1">
            <a:off x="3709782" y="4386200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3" idx="0"/>
            <a:endCxn id="19" idx="4"/>
          </p:cNvCxnSpPr>
          <p:nvPr/>
        </p:nvCxnSpPr>
        <p:spPr>
          <a:xfrm flipV="1">
            <a:off x="4765588" y="4360654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3" idx="0"/>
            <a:endCxn id="20" idx="4"/>
          </p:cNvCxnSpPr>
          <p:nvPr/>
        </p:nvCxnSpPr>
        <p:spPr>
          <a:xfrm flipV="1">
            <a:off x="4765588" y="4386200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20" idx="4"/>
          </p:cNvCxnSpPr>
          <p:nvPr/>
        </p:nvCxnSpPr>
        <p:spPr>
          <a:xfrm flipH="1" flipV="1">
            <a:off x="6306026" y="4386200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9" idx="4"/>
          </p:cNvCxnSpPr>
          <p:nvPr/>
        </p:nvCxnSpPr>
        <p:spPr>
          <a:xfrm flipH="1" flipV="1">
            <a:off x="4765588" y="4360654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21" idx="0"/>
            <a:endCxn id="18" idx="4"/>
          </p:cNvCxnSpPr>
          <p:nvPr/>
        </p:nvCxnSpPr>
        <p:spPr>
          <a:xfrm flipH="1" flipV="1">
            <a:off x="4050178" y="4360654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187"/>
          <p:cNvSpPr txBox="1"/>
          <p:nvPr/>
        </p:nvSpPr>
        <p:spPr>
          <a:xfrm>
            <a:off x="7170641" y="5248090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6" name="文本框 188"/>
          <p:cNvSpPr txBox="1"/>
          <p:nvPr/>
        </p:nvSpPr>
        <p:spPr>
          <a:xfrm>
            <a:off x="6302835" y="1986991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7" name="文本框 189"/>
          <p:cNvSpPr txBox="1"/>
          <p:nvPr/>
        </p:nvSpPr>
        <p:spPr>
          <a:xfrm>
            <a:off x="6616775" y="4073002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44" name="椭圆 43"/>
          <p:cNvSpPr/>
          <p:nvPr/>
        </p:nvSpPr>
        <p:spPr>
          <a:xfrm>
            <a:off x="391525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63066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171106" y="297949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73" name="直接箭头连接符 72"/>
          <p:cNvCxnSpPr>
            <a:stCxn id="18" idx="0"/>
            <a:endCxn id="46" idx="4"/>
          </p:cNvCxnSpPr>
          <p:nvPr/>
        </p:nvCxnSpPr>
        <p:spPr>
          <a:xfrm flipV="1">
            <a:off x="4050178" y="3267147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箭头连接符 75"/>
          <p:cNvCxnSpPr>
            <a:stCxn id="19" idx="0"/>
            <a:endCxn id="46" idx="4"/>
          </p:cNvCxnSpPr>
          <p:nvPr/>
        </p:nvCxnSpPr>
        <p:spPr>
          <a:xfrm flipV="1">
            <a:off x="4765588" y="3267147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接箭头连接符 79"/>
          <p:cNvCxnSpPr>
            <a:stCxn id="20" idx="0"/>
            <a:endCxn id="44" idx="4"/>
          </p:cNvCxnSpPr>
          <p:nvPr/>
        </p:nvCxnSpPr>
        <p:spPr>
          <a:xfrm flipH="1" flipV="1">
            <a:off x="4054525" y="3241601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接箭头连接符 82"/>
          <p:cNvCxnSpPr>
            <a:stCxn id="44" idx="0"/>
            <a:endCxn id="8" idx="4"/>
          </p:cNvCxnSpPr>
          <p:nvPr/>
        </p:nvCxnSpPr>
        <p:spPr>
          <a:xfrm flipV="1">
            <a:off x="4054525" y="2310144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stCxn id="44" idx="0"/>
            <a:endCxn id="7" idx="4"/>
          </p:cNvCxnSpPr>
          <p:nvPr/>
        </p:nvCxnSpPr>
        <p:spPr>
          <a:xfrm flipV="1">
            <a:off x="4054525" y="2284598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45" idx="0"/>
            <a:endCxn id="8" idx="4"/>
          </p:cNvCxnSpPr>
          <p:nvPr/>
        </p:nvCxnSpPr>
        <p:spPr>
          <a:xfrm flipH="1" flipV="1">
            <a:off x="4322294" y="2310144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接箭头连接符 91"/>
          <p:cNvCxnSpPr>
            <a:stCxn id="45" idx="0"/>
            <a:endCxn id="7" idx="4"/>
          </p:cNvCxnSpPr>
          <p:nvPr/>
        </p:nvCxnSpPr>
        <p:spPr>
          <a:xfrm flipV="1">
            <a:off x="4769935" y="2284598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接箭头连接符 94"/>
          <p:cNvCxnSpPr>
            <a:stCxn id="46" idx="0"/>
            <a:endCxn id="8" idx="4"/>
          </p:cNvCxnSpPr>
          <p:nvPr/>
        </p:nvCxnSpPr>
        <p:spPr>
          <a:xfrm flipH="1" flipV="1">
            <a:off x="4322294" y="2310144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97"/>
          <p:cNvCxnSpPr>
            <a:stCxn id="46" idx="0"/>
            <a:endCxn id="7" idx="4"/>
          </p:cNvCxnSpPr>
          <p:nvPr/>
        </p:nvCxnSpPr>
        <p:spPr>
          <a:xfrm flipH="1" flipV="1">
            <a:off x="5969638" y="2284598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文本框 189"/>
          <p:cNvSpPr txBox="1"/>
          <p:nvPr/>
        </p:nvSpPr>
        <p:spPr>
          <a:xfrm>
            <a:off x="6632452" y="2966729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73"/>
          <p:cNvSpPr txBox="1"/>
          <p:nvPr/>
        </p:nvSpPr>
        <p:spPr>
          <a:xfrm>
            <a:off x="5493329" y="5189646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73"/>
          <p:cNvSpPr txBox="1"/>
          <p:nvPr/>
        </p:nvSpPr>
        <p:spPr>
          <a:xfrm>
            <a:off x="5167713" y="3947541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文本框 173"/>
          <p:cNvSpPr txBox="1"/>
          <p:nvPr/>
        </p:nvSpPr>
        <p:spPr>
          <a:xfrm>
            <a:off x="5058872" y="1875050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文本框 173"/>
          <p:cNvSpPr txBox="1"/>
          <p:nvPr/>
        </p:nvSpPr>
        <p:spPr>
          <a:xfrm>
            <a:off x="5219498" y="2885225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 flipV="1">
            <a:off x="4897990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椭圆 52"/>
          <p:cNvSpPr/>
          <p:nvPr/>
        </p:nvSpPr>
        <p:spPr>
          <a:xfrm>
            <a:off x="4765293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54" name="直接箭头连接符 53"/>
          <p:cNvCxnSpPr>
            <a:stCxn id="44" idx="0"/>
            <a:endCxn id="53" idx="4"/>
          </p:cNvCxnSpPr>
          <p:nvPr/>
        </p:nvCxnSpPr>
        <p:spPr>
          <a:xfrm flipV="1">
            <a:off x="4054525" y="2310144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45" idx="0"/>
            <a:endCxn id="53" idx="4"/>
          </p:cNvCxnSpPr>
          <p:nvPr/>
        </p:nvCxnSpPr>
        <p:spPr>
          <a:xfrm flipV="1">
            <a:off x="4769935" y="2310144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46" idx="0"/>
            <a:endCxn id="53" idx="4"/>
          </p:cNvCxnSpPr>
          <p:nvPr/>
        </p:nvCxnSpPr>
        <p:spPr>
          <a:xfrm flipH="1" flipV="1">
            <a:off x="4904560" y="2310144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225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人工智能、机器学习与深度学习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0" y="1483063"/>
            <a:ext cx="11807803" cy="487637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18820" name="Picture 4" descr="人工智能、机器学习和深度学习之间的区别和联系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04" y="1541109"/>
            <a:ext cx="9046370" cy="4773656"/>
          </a:xfrm>
          <a:prstGeom prst="rect">
            <a:avLst/>
          </a:prstGeom>
          <a:noFill/>
        </p:spPr>
      </p:pic>
      <p:pic>
        <p:nvPicPr>
          <p:cNvPr id="4136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9771" y="2993111"/>
            <a:ext cx="631211" cy="288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061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如何获得模式？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模式通过神经元的连接权重表示</a:t>
            </a:r>
            <a:endParaRPr lang="en-US" altLang="zh-CN" dirty="0"/>
          </a:p>
          <a:p>
            <a:r>
              <a:rPr lang="zh-CN" altLang="en-US" dirty="0"/>
              <a:t>通过训练样本，自动学习权重，也就是模式</a:t>
            </a:r>
            <a:endParaRPr lang="en-US" altLang="zh-CN" dirty="0"/>
          </a:p>
          <a:p>
            <a:r>
              <a:rPr lang="zh-CN" altLang="en-US" dirty="0"/>
              <a:t>不是人工设计！</a:t>
            </a:r>
            <a:endParaRPr lang="en-US" altLang="zh-CN" dirty="0"/>
          </a:p>
          <a:p>
            <a:r>
              <a:rPr lang="zh-CN" altLang="en-US" dirty="0"/>
              <a:t>学习到的模式是一种隐含表达，并不像我们举例的这样清晰</a:t>
            </a:r>
          </a:p>
        </p:txBody>
      </p:sp>
    </p:spTree>
    <p:extLst>
      <p:ext uri="{BB962C8B-B14F-4D97-AF65-F5344CB8AC3E}">
        <p14:creationId xmlns:p14="http://schemas.microsoft.com/office/powerpoint/2010/main" val="5175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神经元与神经网络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424114" y="1669802"/>
            <a:ext cx="8100037" cy="4303986"/>
            <a:chOff x="2424114" y="1504331"/>
            <a:chExt cx="8100037" cy="4303986"/>
          </a:xfrm>
        </p:grpSpPr>
        <p:grpSp>
          <p:nvGrpSpPr>
            <p:cNvPr id="34" name="组合 33"/>
            <p:cNvGrpSpPr/>
            <p:nvPr/>
          </p:nvGrpSpPr>
          <p:grpSpPr>
            <a:xfrm>
              <a:off x="2424114" y="1504331"/>
              <a:ext cx="8100037" cy="4303986"/>
              <a:chOff x="2424114" y="1434659"/>
              <a:chExt cx="8100037" cy="4303986"/>
            </a:xfrm>
          </p:grpSpPr>
          <p:sp>
            <p:nvSpPr>
              <p:cNvPr id="6" name="椭圆 35"/>
              <p:cNvSpPr>
                <a:spLocks noChangeArrowheads="1"/>
              </p:cNvSpPr>
              <p:nvPr/>
            </p:nvSpPr>
            <p:spPr bwMode="auto">
              <a:xfrm>
                <a:off x="9912149" y="3334672"/>
                <a:ext cx="288001" cy="288108"/>
              </a:xfrm>
              <a:prstGeom prst="ellipse">
                <a:avLst/>
              </a:prstGeom>
              <a:solidFill>
                <a:schemeClr val="tx1"/>
              </a:solidFill>
              <a:ln w="539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2424114" y="1434659"/>
                <a:ext cx="8100037" cy="4303986"/>
                <a:chOff x="2424114" y="1434659"/>
                <a:chExt cx="8100037" cy="4303986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2424114" y="1750079"/>
                  <a:ext cx="8100037" cy="3525668"/>
                  <a:chOff x="2424114" y="1750079"/>
                  <a:chExt cx="8100037" cy="3525668"/>
                </a:xfrm>
              </p:grpSpPr>
              <p:sp>
                <p:nvSpPr>
                  <p:cNvPr id="7" name="椭圆 3"/>
                  <p:cNvSpPr>
                    <a:spLocks noChangeArrowheads="1"/>
                  </p:cNvSpPr>
                  <p:nvPr/>
                </p:nvSpPr>
                <p:spPr bwMode="auto">
                  <a:xfrm>
                    <a:off x="4944126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" name="椭圆 4"/>
                  <p:cNvSpPr>
                    <a:spLocks noChangeArrowheads="1"/>
                  </p:cNvSpPr>
                  <p:nvPr/>
                </p:nvSpPr>
                <p:spPr bwMode="auto">
                  <a:xfrm>
                    <a:off x="7536138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oMath>
                          </m:oMathPara>
                        </a14:m>
                        <a:endPara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erpetua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" name="TextBox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038" b="-13158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" name="直接箭头连接符 7"/>
                  <p:cNvCxnSpPr>
                    <a:cxnSpLocks noChangeShapeType="1"/>
                    <a:stCxn id="7" idx="6"/>
                    <a:endCxn id="8" idx="2"/>
                  </p:cNvCxnSpPr>
                  <p:nvPr/>
                </p:nvCxnSpPr>
                <p:spPr bwMode="auto">
                  <a:xfrm>
                    <a:off x="6024131" y="3440971"/>
                    <a:ext cx="1512007" cy="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cxnSp>
                <p:nvCxnSpPr>
                  <p:cNvPr id="11" name="直接箭头连接符 8"/>
                  <p:cNvCxnSpPr>
                    <a:cxnSpLocks noChangeShapeType="1"/>
                    <a:endCxn id="6" idx="2"/>
                  </p:cNvCxnSpPr>
                  <p:nvPr/>
                </p:nvCxnSpPr>
                <p:spPr bwMode="auto">
                  <a:xfrm>
                    <a:off x="8616143" y="3476985"/>
                    <a:ext cx="1296006" cy="1741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sp>
                <p:nvSpPr>
                  <p:cNvPr id="1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126" y="3188877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∑    </a:t>
                    </a: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" name="任意多边形 15"/>
                  <p:cNvSpPr>
                    <a:spLocks/>
                  </p:cNvSpPr>
                  <p:nvPr/>
                </p:nvSpPr>
                <p:spPr bwMode="auto">
                  <a:xfrm>
                    <a:off x="5586795" y="3021527"/>
                    <a:ext cx="224829" cy="869659"/>
                  </a:xfrm>
                  <a:custGeom>
                    <a:avLst/>
                    <a:gdLst>
                      <a:gd name="T0" fmla="*/ 179882 w 224853"/>
                      <a:gd name="T1" fmla="*/ 0 h 869430"/>
                      <a:gd name="T2" fmla="*/ 89941 w 224853"/>
                      <a:gd name="T3" fmla="*/ 119921 h 869430"/>
                      <a:gd name="T4" fmla="*/ 29981 w 224853"/>
                      <a:gd name="T5" fmla="*/ 254833 h 869430"/>
                      <a:gd name="T6" fmla="*/ 0 w 224853"/>
                      <a:gd name="T7" fmla="*/ 434715 h 869430"/>
                      <a:gd name="T8" fmla="*/ 29981 w 224853"/>
                      <a:gd name="T9" fmla="*/ 614597 h 869430"/>
                      <a:gd name="T10" fmla="*/ 119922 w 224853"/>
                      <a:gd name="T11" fmla="*/ 749508 h 869430"/>
                      <a:gd name="T12" fmla="*/ 224853 w 224853"/>
                      <a:gd name="T13" fmla="*/ 869430 h 8694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4853"/>
                      <a:gd name="T22" fmla="*/ 0 h 869430"/>
                      <a:gd name="T23" fmla="*/ 224853 w 224853"/>
                      <a:gd name="T24" fmla="*/ 869430 h 86943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4853" h="869430">
                        <a:moveTo>
                          <a:pt x="179882" y="0"/>
                        </a:moveTo>
                        <a:lnTo>
                          <a:pt x="89941" y="119921"/>
                        </a:lnTo>
                        <a:lnTo>
                          <a:pt x="29981" y="254833"/>
                        </a:lnTo>
                        <a:lnTo>
                          <a:pt x="0" y="434715"/>
                        </a:lnTo>
                        <a:lnTo>
                          <a:pt x="29981" y="614597"/>
                        </a:lnTo>
                        <a:lnTo>
                          <a:pt x="119922" y="749508"/>
                        </a:lnTo>
                        <a:lnTo>
                          <a:pt x="224853" y="869430"/>
                        </a:lnTo>
                      </a:path>
                    </a:pathLst>
                  </a:custGeom>
                  <a:noFill/>
                  <a:ln w="539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" name="椭圆 17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1964418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" name="椭圆 18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4845497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" name="椭圆 19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2756715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0458" y="3188877"/>
                    <a:ext cx="1015663" cy="129648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5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 …</a:t>
                    </a:r>
                    <a:endParaRPr kumimoji="0" lang="zh-CN" altLang="en-US" sz="5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8" name="直接箭头连接符 22"/>
                  <p:cNvCxnSpPr>
                    <a:cxnSpLocks noChangeShapeType="1"/>
                    <a:stCxn id="14" idx="6"/>
                    <a:endCxn id="7" idx="2"/>
                  </p:cNvCxnSpPr>
                  <p:nvPr/>
                </p:nvCxnSpPr>
                <p:spPr bwMode="auto">
                  <a:xfrm>
                    <a:off x="3288118" y="2108472"/>
                    <a:ext cx="1656008" cy="1332499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9" name="直接箭头连接符 24"/>
                  <p:cNvCxnSpPr>
                    <a:cxnSpLocks noChangeShapeType="1"/>
                    <a:stCxn id="16" idx="6"/>
                    <a:endCxn id="7" idx="2"/>
                  </p:cNvCxnSpPr>
                  <p:nvPr/>
                </p:nvCxnSpPr>
                <p:spPr bwMode="auto">
                  <a:xfrm>
                    <a:off x="3288118" y="2900769"/>
                    <a:ext cx="1656008" cy="540202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20" name="直接箭头连接符 26"/>
                  <p:cNvCxnSpPr>
                    <a:cxnSpLocks noChangeShapeType="1"/>
                    <a:stCxn id="15" idx="6"/>
                    <a:endCxn id="7" idx="2"/>
                  </p:cNvCxnSpPr>
                  <p:nvPr/>
                </p:nvCxnSpPr>
                <p:spPr bwMode="auto">
                  <a:xfrm flipV="1">
                    <a:off x="3288118" y="3440971"/>
                    <a:ext cx="1656008" cy="154858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21" name="Text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1750079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" name="Text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5" y="2540634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" name="Text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" name="Text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121" y="2110214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" name="Text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20" y="2972796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" name="Text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19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76148" y="2637577"/>
                    <a:ext cx="648003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o</a:t>
                    </a:r>
                    <a:endParaRPr kumimoji="0" lang="zh-CN" altLang="en-US" sz="36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Text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84156" y="2893491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net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9" name="椭圆 28"/>
                <p:cNvSpPr/>
                <p:nvPr/>
              </p:nvSpPr>
              <p:spPr>
                <a:xfrm>
                  <a:off x="4630704" y="1434659"/>
                  <a:ext cx="4303986" cy="4303986"/>
                </a:xfrm>
                <a:prstGeom prst="ellipse">
                  <a:avLst/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</m:oMath>
                  </a14:m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:</a:t>
                  </a: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激活函数</a:t>
                  </a:r>
                  <a:endParaRPr kumimoji="0" lang="zh-CN" altLang="en-US" sz="36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77" t="-14667" b="-26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31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</p:spPr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dirty="0"/>
                  <a:t>令：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300" dirty="0"/>
              </a:p>
              <a:p>
                <a:pPr marL="0" indent="0">
                  <a:buNone/>
                </a:pPr>
                <a:r>
                  <a:rPr lang="zh-CN" altLang="en-US" dirty="0"/>
                  <a:t>则：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altLang="zh-CN" sz="28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altLang="zh-CN" dirty="0"/>
                </a:b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  <a:blipFill>
                <a:blip r:embed="rId3"/>
                <a:stretch>
                  <a:fillRect b="-2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46" y="1614904"/>
            <a:ext cx="4891528" cy="25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符号函数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96" y="3611880"/>
            <a:ext cx="5455679" cy="21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</p:spPr>
            <p:txBody>
              <a:bodyPr/>
              <a:lstStyle/>
              <a:p>
                <a:r>
                  <a:rPr lang="en-US" altLang="zh-CN" dirty="0"/>
                  <a:t>Sigmoid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zh-CN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6710309" y="1341119"/>
            <a:ext cx="4657083" cy="3801699"/>
            <a:chOff x="5369189" y="2664822"/>
            <a:chExt cx="4657083" cy="38016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07" y="3425002"/>
              <a:ext cx="3226178" cy="28315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9189" y="2664822"/>
              <a:ext cx="4657083" cy="38016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412734" y="4565671"/>
              <a:ext cx="217715" cy="3744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双曲正切函数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zh-CN" i="1" dirty="0"/>
                </a:br>
                <a:r>
                  <a:rPr lang="en-US" altLang="zh-CN" i="1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660315" y="1417638"/>
            <a:ext cx="5922085" cy="4292519"/>
            <a:chOff x="4365483" y="2064100"/>
            <a:chExt cx="5922085" cy="4292519"/>
          </a:xfrm>
        </p:grpSpPr>
        <p:pic>
          <p:nvPicPr>
            <p:cNvPr id="5" name="图片 4" descr="tf.nn.tanh 双曲正切曲线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318" y="3071495"/>
              <a:ext cx="4068764" cy="307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5483" y="2064100"/>
              <a:ext cx="5922085" cy="4292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08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线性整流函数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11" y="2638962"/>
            <a:ext cx="6953264" cy="34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-210625"/>
            <a:ext cx="10363200" cy="1143000"/>
          </a:xfrm>
        </p:spPr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err="1"/>
                  <a:t>Softmax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36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endParaRPr lang="en-US" altLang="zh-CN" sz="1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  <a:blipFill>
                <a:blip r:embed="rId2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15" idx="0"/>
            <a:endCxn id="33" idx="4"/>
          </p:cNvCxnSpPr>
          <p:nvPr/>
        </p:nvCxnSpPr>
        <p:spPr>
          <a:xfrm flipV="1">
            <a:off x="580062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4" idx="4"/>
          </p:cNvCxnSpPr>
          <p:nvPr/>
        </p:nvCxnSpPr>
        <p:spPr>
          <a:xfrm flipV="1">
            <a:off x="5800623" y="3122939"/>
            <a:ext cx="72846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4" idx="4"/>
          </p:cNvCxnSpPr>
          <p:nvPr/>
        </p:nvCxnSpPr>
        <p:spPr>
          <a:xfrm flipV="1">
            <a:off x="651603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7" idx="0"/>
            <a:endCxn id="34" idx="4"/>
          </p:cNvCxnSpPr>
          <p:nvPr/>
        </p:nvCxnSpPr>
        <p:spPr>
          <a:xfrm flipH="1" flipV="1">
            <a:off x="6529089" y="3122939"/>
            <a:ext cx="152738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7" idx="0"/>
            <a:endCxn id="35" idx="4"/>
          </p:cNvCxnSpPr>
          <p:nvPr/>
        </p:nvCxnSpPr>
        <p:spPr>
          <a:xfrm flipV="1">
            <a:off x="8056471" y="3148485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16" idx="0"/>
            <a:endCxn id="33" idx="4"/>
          </p:cNvCxnSpPr>
          <p:nvPr/>
        </p:nvCxnSpPr>
        <p:spPr>
          <a:xfrm flipH="1" flipV="1">
            <a:off x="5813679" y="3122939"/>
            <a:ext cx="702354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椭圆 14"/>
          <p:cNvSpPr/>
          <p:nvPr/>
        </p:nvSpPr>
        <p:spPr>
          <a:xfrm>
            <a:off x="566135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7676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17204" y="3979886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419145" y="51485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76766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20960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20" idx="0"/>
            <a:endCxn id="15" idx="4"/>
          </p:cNvCxnSpPr>
          <p:nvPr/>
        </p:nvCxnSpPr>
        <p:spPr>
          <a:xfrm flipV="1">
            <a:off x="5460227" y="4241992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20" idx="0"/>
            <a:endCxn id="16" idx="4"/>
          </p:cNvCxnSpPr>
          <p:nvPr/>
        </p:nvCxnSpPr>
        <p:spPr>
          <a:xfrm flipV="1">
            <a:off x="5460227" y="4241992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5" idx="4"/>
          </p:cNvCxnSpPr>
          <p:nvPr/>
        </p:nvCxnSpPr>
        <p:spPr>
          <a:xfrm flipH="1" flipV="1">
            <a:off x="5800623" y="4241992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7" idx="4"/>
          </p:cNvCxnSpPr>
          <p:nvPr/>
        </p:nvCxnSpPr>
        <p:spPr>
          <a:xfrm flipV="1">
            <a:off x="5460227" y="4267538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9" idx="0"/>
            <a:endCxn id="16" idx="4"/>
          </p:cNvCxnSpPr>
          <p:nvPr/>
        </p:nvCxnSpPr>
        <p:spPr>
          <a:xfrm flipV="1">
            <a:off x="6516033" y="4241992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9" idx="0"/>
            <a:endCxn id="17" idx="4"/>
          </p:cNvCxnSpPr>
          <p:nvPr/>
        </p:nvCxnSpPr>
        <p:spPr>
          <a:xfrm flipV="1">
            <a:off x="6516033" y="4267538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8" idx="0"/>
            <a:endCxn id="17" idx="4"/>
          </p:cNvCxnSpPr>
          <p:nvPr/>
        </p:nvCxnSpPr>
        <p:spPr>
          <a:xfrm flipH="1" flipV="1">
            <a:off x="8056471" y="4267538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8" idx="0"/>
            <a:endCxn id="16" idx="4"/>
          </p:cNvCxnSpPr>
          <p:nvPr/>
        </p:nvCxnSpPr>
        <p:spPr>
          <a:xfrm flipH="1" flipV="1">
            <a:off x="6516033" y="4241992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8" idx="0"/>
            <a:endCxn id="15" idx="4"/>
          </p:cNvCxnSpPr>
          <p:nvPr/>
        </p:nvCxnSpPr>
        <p:spPr>
          <a:xfrm flipH="1" flipV="1">
            <a:off x="5800623" y="4241992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本框 187"/>
          <p:cNvSpPr txBox="1"/>
          <p:nvPr/>
        </p:nvSpPr>
        <p:spPr>
          <a:xfrm>
            <a:off x="8921086" y="5129428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1" name="文本框 188"/>
          <p:cNvSpPr txBox="1"/>
          <p:nvPr/>
        </p:nvSpPr>
        <p:spPr>
          <a:xfrm>
            <a:off x="8382897" y="2863429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2" name="文本框 189"/>
          <p:cNvSpPr txBox="1"/>
          <p:nvPr/>
        </p:nvSpPr>
        <p:spPr>
          <a:xfrm>
            <a:off x="8367220" y="3954340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33" name="椭圆 32"/>
          <p:cNvSpPr/>
          <p:nvPr/>
        </p:nvSpPr>
        <p:spPr>
          <a:xfrm>
            <a:off x="567441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982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0260" y="286083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15" idx="0"/>
            <a:endCxn id="35" idx="4"/>
          </p:cNvCxnSpPr>
          <p:nvPr/>
        </p:nvCxnSpPr>
        <p:spPr>
          <a:xfrm flipV="1">
            <a:off x="5800623" y="3148485"/>
            <a:ext cx="226890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5" idx="4"/>
          </p:cNvCxnSpPr>
          <p:nvPr/>
        </p:nvCxnSpPr>
        <p:spPr>
          <a:xfrm flipV="1">
            <a:off x="6516033" y="3148485"/>
            <a:ext cx="155349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7" idx="0"/>
            <a:endCxn id="33" idx="4"/>
          </p:cNvCxnSpPr>
          <p:nvPr/>
        </p:nvCxnSpPr>
        <p:spPr>
          <a:xfrm flipH="1" flipV="1">
            <a:off x="5813679" y="3122939"/>
            <a:ext cx="224279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173"/>
          <p:cNvSpPr txBox="1"/>
          <p:nvPr/>
        </p:nvSpPr>
        <p:spPr>
          <a:xfrm>
            <a:off x="7243774" y="507098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6918158" y="3828879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173"/>
          <p:cNvSpPr txBox="1"/>
          <p:nvPr/>
        </p:nvSpPr>
        <p:spPr>
          <a:xfrm>
            <a:off x="6969943" y="2766563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582238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653779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/>
          <p:nvPr/>
        </p:nvCxnSpPr>
        <p:spPr>
          <a:xfrm flipV="1">
            <a:off x="8078236" y="1697962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5621202" y="2066366"/>
            <a:ext cx="2707947" cy="391886"/>
          </a:xfrm>
          <a:prstGeom prst="rect">
            <a:avLst/>
          </a:prstGeom>
          <a:solidFill>
            <a:srgbClr val="86F26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2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全连接网络（</a:t>
            </a:r>
            <a:r>
              <a:rPr lang="en-US" altLang="zh-CN" dirty="0"/>
              <a:t>Fully-Connected Network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54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术语：全连接网络，前馈网络，多层感知机，全连接层，稠密层</a:t>
            </a:r>
          </a:p>
        </p:txBody>
      </p:sp>
      <p:sp>
        <p:nvSpPr>
          <p:cNvPr id="12" name="文本框 62"/>
          <p:cNvSpPr txBox="1"/>
          <p:nvPr/>
        </p:nvSpPr>
        <p:spPr>
          <a:xfrm>
            <a:off x="2343254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627330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736671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347307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820391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64014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08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91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神经网络是如何训练的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21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框 62"/>
          <p:cNvSpPr txBox="1"/>
          <p:nvPr/>
        </p:nvSpPr>
        <p:spPr>
          <a:xfrm>
            <a:off x="2203921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487997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597338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207974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681058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24681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75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58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6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神经网络发展简史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神经网络发展历史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4" y="1388730"/>
            <a:ext cx="8987246" cy="48842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29599" y="4040781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深度学习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30490" y="3323167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图象识别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65027" y="2777172"/>
            <a:ext cx="635728" cy="3539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/>
              <a:t>2011</a:t>
            </a:r>
          </a:p>
          <a:p>
            <a:pPr algn="ctr"/>
            <a:r>
              <a:rPr lang="zh-CN" altLang="en-US" sz="1100" b="1" dirty="0"/>
              <a:t>语音识别</a:t>
            </a:r>
          </a:p>
        </p:txBody>
      </p:sp>
      <p:sp>
        <p:nvSpPr>
          <p:cNvPr id="11" name="TextBox 30"/>
          <p:cNvSpPr txBox="1">
            <a:spLocks noChangeArrowheads="1"/>
          </p:cNvSpPr>
          <p:nvPr/>
        </p:nvSpPr>
        <p:spPr bwMode="auto">
          <a:xfrm>
            <a:off x="5522844" y="4900551"/>
            <a:ext cx="57154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</a:p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0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5076" y="5651863"/>
            <a:ext cx="0" cy="3679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6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小朋友如何认识小动物？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1986098"/>
            <a:ext cx="3892732" cy="29195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92" y="1986098"/>
            <a:ext cx="2959271" cy="29195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63" y="1992083"/>
            <a:ext cx="4362556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8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81429"/>
            <a:ext cx="10363200" cy="5467713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收集各种动物的照片</a:t>
            </a:r>
            <a:endParaRPr lang="en-US" altLang="zh-CN" dirty="0"/>
          </a:p>
          <a:p>
            <a:pPr lvl="1"/>
            <a:r>
              <a:rPr lang="zh-CN" altLang="en-US" dirty="0"/>
              <a:t>不同姿势</a:t>
            </a:r>
            <a:endParaRPr lang="en-US" altLang="zh-CN" dirty="0"/>
          </a:p>
          <a:p>
            <a:pPr lvl="1"/>
            <a:r>
              <a:rPr lang="zh-CN" altLang="en-US" dirty="0"/>
              <a:t>不同角度</a:t>
            </a:r>
            <a:endParaRPr lang="en-US" altLang="zh-CN" dirty="0"/>
          </a:p>
          <a:p>
            <a:pPr lvl="1"/>
            <a:r>
              <a:rPr lang="zh-CN" altLang="en-US" dirty="0"/>
              <a:t>不同大小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数据标注</a:t>
            </a:r>
            <a:endParaRPr lang="en-US" altLang="zh-CN" dirty="0"/>
          </a:p>
          <a:p>
            <a:pPr lvl="1"/>
            <a:r>
              <a:rPr lang="zh-CN" altLang="en-US" dirty="0"/>
              <a:t>每张照片标注上动物的名称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训练集与测试集</a:t>
            </a:r>
            <a:endParaRPr lang="en-US" altLang="zh-CN" dirty="0"/>
          </a:p>
          <a:p>
            <a:pPr lvl="1"/>
            <a:r>
              <a:rPr lang="zh-CN" altLang="en-US" dirty="0"/>
              <a:t>样本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83" y="4375198"/>
            <a:ext cx="2360747" cy="177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4" y="1512151"/>
            <a:ext cx="1789461" cy="1765442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5634445" y="1210506"/>
            <a:ext cx="1863635" cy="1227909"/>
          </a:xfrm>
          <a:prstGeom prst="wedgeEllipseCallout">
            <a:avLst>
              <a:gd name="adj1" fmla="val 108139"/>
              <a:gd name="adj2" fmla="val 29876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这个是猫！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325318" y="3420787"/>
            <a:ext cx="1863635" cy="1227909"/>
          </a:xfrm>
          <a:prstGeom prst="wedgeEllipseCallout">
            <a:avLst>
              <a:gd name="adj1" fmla="val -82515"/>
              <a:gd name="adj2" fmla="val 7668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这个是狗！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98" y="2199165"/>
            <a:ext cx="2242435" cy="16840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18" y="1115970"/>
            <a:ext cx="1853835" cy="1483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50" y="1685855"/>
            <a:ext cx="2119886" cy="15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 descr="http://imgsnew.jiatx.com/news/2011_05/06/home/1304672691103_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036" y="2692153"/>
            <a:ext cx="5238750" cy="3495675"/>
          </a:xfrm>
          <a:prstGeom prst="rect">
            <a:avLst/>
          </a:prstGeom>
          <a:noFill/>
        </p:spPr>
      </p:pic>
      <p:pic>
        <p:nvPicPr>
          <p:cNvPr id="5" name="Picture 2" descr="http://img.shushi100.com/images/d2923ae9-0b45-4c59-abf0-010a60ac58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8832" y="1152853"/>
            <a:ext cx="4574849" cy="291465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5468982" y="5442853"/>
            <a:ext cx="1393372" cy="707886"/>
          </a:xfrm>
          <a:prstGeom prst="rect">
            <a:avLst/>
          </a:prstGeom>
          <a:solidFill>
            <a:srgbClr val="B0A49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7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淋浴器示意图</a:t>
            </a:r>
          </a:p>
        </p:txBody>
      </p:sp>
      <p:sp>
        <p:nvSpPr>
          <p:cNvPr id="4" name="椭圆 3"/>
          <p:cNvSpPr/>
          <p:nvPr/>
        </p:nvSpPr>
        <p:spPr>
          <a:xfrm>
            <a:off x="4440459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88331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35304" y="321297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3691" y="543593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热水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2179" y="544522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冷水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41963" y="4723507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404583" y="4719105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6" idx="4"/>
          </p:cNvCxnSpPr>
          <p:nvPr/>
        </p:nvCxnSpPr>
        <p:spPr>
          <a:xfrm flipV="1">
            <a:off x="3396344" y="3429000"/>
            <a:ext cx="846973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  <a:endCxn id="6" idx="4"/>
          </p:cNvCxnSpPr>
          <p:nvPr/>
        </p:nvCxnSpPr>
        <p:spPr>
          <a:xfrm flipH="1" flipV="1">
            <a:off x="4243317" y="3429000"/>
            <a:ext cx="305155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 flipH="1" flipV="1">
            <a:off x="4223792" y="2060848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6078" y="1628801"/>
            <a:ext cx="165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水量 水温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2101" y="389127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w1                w2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Picture 2" descr="手 手的表情 手势 手的姿势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2780928"/>
            <a:ext cx="1419954" cy="1008112"/>
          </a:xfrm>
          <a:prstGeom prst="rect">
            <a:avLst/>
          </a:prstGeom>
          <a:noFill/>
        </p:spPr>
      </p:pic>
      <p:cxnSp>
        <p:nvCxnSpPr>
          <p:cNvPr id="17" name="形状 16"/>
          <p:cNvCxnSpPr>
            <a:endCxn id="16" idx="0"/>
          </p:cNvCxnSpPr>
          <p:nvPr/>
        </p:nvCxnSpPr>
        <p:spPr>
          <a:xfrm>
            <a:off x="4223793" y="2564904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7888" y="20515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感知</a:t>
            </a:r>
          </a:p>
        </p:txBody>
      </p:sp>
      <p:cxnSp>
        <p:nvCxnSpPr>
          <p:cNvPr id="19" name="直接箭头连接符 18"/>
          <p:cNvCxnSpPr>
            <a:stCxn id="16" idx="1"/>
          </p:cNvCxnSpPr>
          <p:nvPr/>
        </p:nvCxnSpPr>
        <p:spPr>
          <a:xfrm flipH="1">
            <a:off x="3404584" y="3284984"/>
            <a:ext cx="2907441" cy="77321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967765" y="3363366"/>
            <a:ext cx="1379097" cy="69482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9936" y="386104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调节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56319" y="31064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43271" y="323474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3731759" y="2082613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形状 16"/>
          <p:cNvCxnSpPr/>
          <p:nvPr/>
        </p:nvCxnSpPr>
        <p:spPr>
          <a:xfrm>
            <a:off x="3731760" y="2726013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1"/>
          <p:cNvSpPr txBox="1"/>
          <p:nvPr/>
        </p:nvSpPr>
        <p:spPr>
          <a:xfrm>
            <a:off x="3563084" y="313487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3402647" y="3480933"/>
            <a:ext cx="329112" cy="10406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3750081" y="3475334"/>
            <a:ext cx="792038" cy="10337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7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如何评价调节效果？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阀门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：希望水温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：希望</m:t>
                    </m:r>
                  </m:oMath>
                </a14:m>
                <a:r>
                  <a:rPr lang="zh-CN" altLang="en-US" sz="2400" dirty="0"/>
                  <a:t>水量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：实际水温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：实际</m:t>
                    </m:r>
                  </m:oMath>
                </a14:m>
                <a:r>
                  <a:rPr lang="zh-CN" altLang="en-US" sz="2400" dirty="0"/>
                  <a:t>水量</a:t>
                </a:r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3" y="3870398"/>
            <a:ext cx="3479272" cy="22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en-US" altLang="zh-CN" dirty="0"/>
              <a:t>——</a:t>
            </a:r>
            <a:r>
              <a:rPr lang="zh-CN" altLang="en-US" dirty="0"/>
              <a:t>误差平方和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对样本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对所有样本的误差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 dirty="0"/>
              </a:p>
              <a:p>
                <a:pPr marL="0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个希望输出</a:t>
                </a:r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个实际输出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 flipH="1" flipV="1">
            <a:off x="8278132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9913937" y="1728324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9792779" y="2213685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45435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14" idx="0"/>
            <a:endCxn id="32" idx="4"/>
          </p:cNvCxnSpPr>
          <p:nvPr/>
        </p:nvCxnSpPr>
        <p:spPr>
          <a:xfrm flipV="1">
            <a:off x="801258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>
            <a:stCxn id="14" idx="0"/>
            <a:endCxn id="33" idx="4"/>
          </p:cNvCxnSpPr>
          <p:nvPr/>
        </p:nvCxnSpPr>
        <p:spPr>
          <a:xfrm flipV="1">
            <a:off x="8012586" y="3459324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3" idx="4"/>
          </p:cNvCxnSpPr>
          <p:nvPr/>
        </p:nvCxnSpPr>
        <p:spPr>
          <a:xfrm flipV="1">
            <a:off x="872799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3" idx="4"/>
          </p:cNvCxnSpPr>
          <p:nvPr/>
        </p:nvCxnSpPr>
        <p:spPr>
          <a:xfrm flipH="1" flipV="1">
            <a:off x="8732343" y="3459324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6" idx="0"/>
            <a:endCxn id="34" idx="4"/>
          </p:cNvCxnSpPr>
          <p:nvPr/>
        </p:nvCxnSpPr>
        <p:spPr>
          <a:xfrm flipV="1">
            <a:off x="10268434" y="3484870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5" idx="0"/>
            <a:endCxn id="32" idx="4"/>
          </p:cNvCxnSpPr>
          <p:nvPr/>
        </p:nvCxnSpPr>
        <p:spPr>
          <a:xfrm flipH="1" flipV="1">
            <a:off x="8016933" y="3459324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椭圆 13"/>
          <p:cNvSpPr/>
          <p:nvPr/>
        </p:nvSpPr>
        <p:spPr>
          <a:xfrm>
            <a:off x="787331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8872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129167" y="4316271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631108" y="54849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88729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32923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>
            <a:stCxn id="19" idx="0"/>
            <a:endCxn id="14" idx="4"/>
          </p:cNvCxnSpPr>
          <p:nvPr/>
        </p:nvCxnSpPr>
        <p:spPr>
          <a:xfrm flipV="1">
            <a:off x="7672190" y="4578377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/>
          <p:cNvCxnSpPr>
            <a:stCxn id="19" idx="0"/>
            <a:endCxn id="15" idx="4"/>
          </p:cNvCxnSpPr>
          <p:nvPr/>
        </p:nvCxnSpPr>
        <p:spPr>
          <a:xfrm flipV="1">
            <a:off x="7672190" y="4578377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18" idx="0"/>
            <a:endCxn id="14" idx="4"/>
          </p:cNvCxnSpPr>
          <p:nvPr/>
        </p:nvCxnSpPr>
        <p:spPr>
          <a:xfrm flipH="1" flipV="1">
            <a:off x="8012586" y="4578377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6" idx="4"/>
          </p:cNvCxnSpPr>
          <p:nvPr/>
        </p:nvCxnSpPr>
        <p:spPr>
          <a:xfrm flipV="1">
            <a:off x="7672190" y="4603923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18" idx="0"/>
            <a:endCxn id="15" idx="4"/>
          </p:cNvCxnSpPr>
          <p:nvPr/>
        </p:nvCxnSpPr>
        <p:spPr>
          <a:xfrm flipV="1">
            <a:off x="8727996" y="4578377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8" idx="0"/>
            <a:endCxn id="16" idx="4"/>
          </p:cNvCxnSpPr>
          <p:nvPr/>
        </p:nvCxnSpPr>
        <p:spPr>
          <a:xfrm flipV="1">
            <a:off x="8727996" y="4603923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7" idx="0"/>
            <a:endCxn id="16" idx="4"/>
          </p:cNvCxnSpPr>
          <p:nvPr/>
        </p:nvCxnSpPr>
        <p:spPr>
          <a:xfrm flipH="1" flipV="1">
            <a:off x="10268434" y="4603923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7" idx="0"/>
            <a:endCxn id="15" idx="4"/>
          </p:cNvCxnSpPr>
          <p:nvPr/>
        </p:nvCxnSpPr>
        <p:spPr>
          <a:xfrm flipH="1" flipV="1">
            <a:off x="8727996" y="4578377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7" idx="0"/>
            <a:endCxn id="14" idx="4"/>
          </p:cNvCxnSpPr>
          <p:nvPr/>
        </p:nvCxnSpPr>
        <p:spPr>
          <a:xfrm flipH="1" flipV="1">
            <a:off x="8012586" y="4578377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787766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9307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133514" y="319721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/>
          <p:cNvCxnSpPr>
            <a:stCxn id="14" idx="0"/>
            <a:endCxn id="34" idx="4"/>
          </p:cNvCxnSpPr>
          <p:nvPr/>
        </p:nvCxnSpPr>
        <p:spPr>
          <a:xfrm flipV="1">
            <a:off x="8012586" y="3484870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stCxn id="15" idx="0"/>
            <a:endCxn id="34" idx="4"/>
          </p:cNvCxnSpPr>
          <p:nvPr/>
        </p:nvCxnSpPr>
        <p:spPr>
          <a:xfrm flipV="1">
            <a:off x="8727996" y="3484870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2" idx="4"/>
          </p:cNvCxnSpPr>
          <p:nvPr/>
        </p:nvCxnSpPr>
        <p:spPr>
          <a:xfrm flipH="1" flipV="1">
            <a:off x="8016933" y="3459324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32" idx="0"/>
            <a:endCxn id="7" idx="4"/>
          </p:cNvCxnSpPr>
          <p:nvPr/>
        </p:nvCxnSpPr>
        <p:spPr>
          <a:xfrm flipV="1">
            <a:off x="8016933" y="2527867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32" idx="0"/>
            <a:endCxn id="6" idx="4"/>
          </p:cNvCxnSpPr>
          <p:nvPr/>
        </p:nvCxnSpPr>
        <p:spPr>
          <a:xfrm flipV="1">
            <a:off x="8016933" y="2502321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33" idx="0"/>
            <a:endCxn id="7" idx="4"/>
          </p:cNvCxnSpPr>
          <p:nvPr/>
        </p:nvCxnSpPr>
        <p:spPr>
          <a:xfrm flipH="1" flipV="1">
            <a:off x="8284702" y="2527867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33" idx="0"/>
            <a:endCxn id="6" idx="4"/>
          </p:cNvCxnSpPr>
          <p:nvPr/>
        </p:nvCxnSpPr>
        <p:spPr>
          <a:xfrm flipV="1">
            <a:off x="8732343" y="2502321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34" idx="0"/>
            <a:endCxn id="7" idx="4"/>
          </p:cNvCxnSpPr>
          <p:nvPr/>
        </p:nvCxnSpPr>
        <p:spPr>
          <a:xfrm flipH="1" flipV="1">
            <a:off x="8284702" y="2527867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34" idx="0"/>
            <a:endCxn id="6" idx="4"/>
          </p:cNvCxnSpPr>
          <p:nvPr/>
        </p:nvCxnSpPr>
        <p:spPr>
          <a:xfrm flipH="1" flipV="1">
            <a:off x="9932046" y="2502321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173"/>
          <p:cNvSpPr txBox="1"/>
          <p:nvPr/>
        </p:nvSpPr>
        <p:spPr>
          <a:xfrm>
            <a:off x="9455737" y="5407369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173"/>
          <p:cNvSpPr txBox="1"/>
          <p:nvPr/>
        </p:nvSpPr>
        <p:spPr>
          <a:xfrm>
            <a:off x="9130121" y="4165264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9021280" y="2092773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173"/>
          <p:cNvSpPr txBox="1"/>
          <p:nvPr/>
        </p:nvSpPr>
        <p:spPr>
          <a:xfrm>
            <a:off x="9181906" y="3102948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8860398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椭圆 50"/>
          <p:cNvSpPr/>
          <p:nvPr/>
        </p:nvSpPr>
        <p:spPr>
          <a:xfrm>
            <a:off x="8727701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stCxn id="32" idx="0"/>
            <a:endCxn id="51" idx="4"/>
          </p:cNvCxnSpPr>
          <p:nvPr/>
        </p:nvCxnSpPr>
        <p:spPr>
          <a:xfrm flipV="1">
            <a:off x="8016933" y="2527867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接箭头连接符 52"/>
          <p:cNvCxnSpPr>
            <a:stCxn id="33" idx="0"/>
            <a:endCxn id="51" idx="4"/>
          </p:cNvCxnSpPr>
          <p:nvPr/>
        </p:nvCxnSpPr>
        <p:spPr>
          <a:xfrm flipV="1">
            <a:off x="8732343" y="2527867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>
            <a:stCxn id="34" idx="0"/>
            <a:endCxn id="51" idx="4"/>
          </p:cNvCxnSpPr>
          <p:nvPr/>
        </p:nvCxnSpPr>
        <p:spPr>
          <a:xfrm flipH="1" flipV="1">
            <a:off x="8866968" y="2527867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zh-CN" sz="2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损失函数最小化问题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7480664" y="1486397"/>
            <a:ext cx="2873114" cy="4320583"/>
            <a:chOff x="7453822" y="1251824"/>
            <a:chExt cx="3875315" cy="4962382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椭圆 7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接箭头连接符 9"/>
            <p:cNvCxnSpPr>
              <a:stCxn id="16" idx="0"/>
              <a:endCxn id="31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2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7" idx="0"/>
              <a:endCxn id="32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8" idx="0"/>
              <a:endCxn id="32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接箭头连接符 13"/>
            <p:cNvCxnSpPr>
              <a:stCxn id="18" idx="0"/>
              <a:endCxn id="33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7" idx="0"/>
              <a:endCxn id="31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椭圆 15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21"/>
            <p:cNvCxnSpPr>
              <a:stCxn id="21" idx="0"/>
              <a:endCxn id="16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21" idx="0"/>
              <a:endCxn id="17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0" idx="0"/>
              <a:endCxn id="16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1" idx="0"/>
              <a:endCxn id="18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20" idx="0"/>
              <a:endCxn id="17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0" idx="0"/>
              <a:endCxn id="18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9" idx="0"/>
              <a:endCxn id="18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>
              <a:stCxn id="19" idx="0"/>
              <a:endCxn id="17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19" idx="0"/>
              <a:endCxn id="16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椭圆 30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16" idx="0"/>
              <a:endCxn id="33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7" idx="0"/>
              <a:endCxn id="33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8" idx="0"/>
              <a:endCxn id="31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1" idx="0"/>
              <a:endCxn id="9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1" idx="0"/>
              <a:endCxn id="8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2" idx="0"/>
              <a:endCxn id="9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2" idx="0"/>
              <a:endCxn id="8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33" idx="0"/>
              <a:endCxn id="9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/>
            <p:cNvCxnSpPr>
              <a:stCxn id="33" idx="0"/>
              <a:endCxn id="8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椭圆 48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0" name="直接箭头连接符 49"/>
            <p:cNvCxnSpPr>
              <a:stCxn id="31" idx="0"/>
              <a:endCxn id="49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/>
            <p:cNvCxnSpPr>
              <a:stCxn id="32" idx="0"/>
              <a:endCxn id="49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33" idx="0"/>
              <a:endCxn id="49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960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21" name="内容占位符 20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8795" y="2034558"/>
            <a:ext cx="4030828" cy="28941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73" y="1614642"/>
            <a:ext cx="6270181" cy="3536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4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的最小值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迭代逼近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两个问题：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修改量的大小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修改的方向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kumimoji="0" lang="zh-CN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𝑑𝑓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den>
                    </m:f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  <a:blipFill>
                <a:blip r:embed="rId5"/>
                <a:stretch>
                  <a:fillRect l="-1059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39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震荡问题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步长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zh-CN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53" y="1898468"/>
            <a:ext cx="5942880" cy="40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979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迭代公式：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mtClean="0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dirty="0"/>
                  <a:t>梯度：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…,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  <a:blipFill>
                <a:blip r:embed="rId3"/>
                <a:stretch>
                  <a:fillRect l="-1059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15" y="1227909"/>
            <a:ext cx="5779129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什么是神经网络（</a:t>
            </a:r>
            <a:r>
              <a:rPr lang="en-US" altLang="zh-CN" dirty="0"/>
              <a:t>Neural Network</a:t>
            </a:r>
            <a:r>
              <a:rPr lang="zh-CN" altLang="en-US" dirty="0"/>
              <a:t>） 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人工神经元网络（</a:t>
            </a:r>
            <a:r>
              <a:rPr lang="en-US" altLang="zh-CN" dirty="0"/>
              <a:t>ANN</a:t>
            </a:r>
            <a:r>
              <a:rPr lang="zh-CN" altLang="en-US" dirty="0"/>
              <a:t>或者</a:t>
            </a:r>
            <a:r>
              <a:rPr lang="en-US" altLang="zh-CN" dirty="0"/>
              <a:t>NN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7" y="2961292"/>
            <a:ext cx="4913096" cy="2669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66" y="2961292"/>
            <a:ext cx="531016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sz="2800" b="1" dirty="0"/>
              </a:p>
              <a:p>
                <a:r>
                  <a:rPr lang="zh-CN" altLang="en-US" b="1" dirty="0"/>
                  <a:t>批量梯度下降算法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每次处理全部样本</a:t>
                </a:r>
                <a:endParaRPr lang="en-US" altLang="zh-CN" sz="2800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b="1" dirty="0"/>
                  <a:t>随机梯度下降算法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b="1" dirty="0"/>
                  <a:t>    </a:t>
                </a:r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每次处理一个样本</a:t>
                </a:r>
                <a:endParaRPr lang="en-US" altLang="zh-CN" b="1" dirty="0"/>
              </a:p>
              <a:p>
                <a:pPr lvl="1"/>
                <a:endParaRPr lang="en-US" altLang="zh-CN" sz="2600" b="1" dirty="0"/>
              </a:p>
              <a:p>
                <a:r>
                  <a:rPr lang="zh-CN" altLang="en-US" b="1" dirty="0"/>
                  <a:t>小批量梯度下降算法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每次处理小批量的样本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3324" b="-3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9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28" y="-29269"/>
            <a:ext cx="10363200" cy="1143000"/>
          </a:xfrm>
        </p:spPr>
        <p:txBody>
          <a:bodyPr/>
          <a:lstStyle/>
          <a:p>
            <a:r>
              <a:rPr lang="zh-CN" altLang="en-US" dirty="0"/>
              <a:t>符号说明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4389122" y="1157779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6438723" y="1138464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6305143" y="1627818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35"/>
          <p:cNvSpPr txBox="1"/>
          <p:nvPr/>
        </p:nvSpPr>
        <p:spPr>
          <a:xfrm>
            <a:off x="4115900" y="681303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9"/>
          <p:cNvSpPr txBox="1"/>
          <p:nvPr/>
        </p:nvSpPr>
        <p:spPr>
          <a:xfrm>
            <a:off x="6216090" y="649109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34112" y="1653574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32" idx="0"/>
            <a:endCxn id="9" idx="4"/>
          </p:cNvCxnSpPr>
          <p:nvPr/>
        </p:nvCxnSpPr>
        <p:spPr>
          <a:xfrm flipV="1">
            <a:off x="4287692" y="1944585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32" idx="0"/>
            <a:endCxn id="6" idx="4"/>
          </p:cNvCxnSpPr>
          <p:nvPr/>
        </p:nvCxnSpPr>
        <p:spPr>
          <a:xfrm flipV="1">
            <a:off x="4287692" y="1918829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33" idx="0"/>
            <a:endCxn id="6" idx="4"/>
          </p:cNvCxnSpPr>
          <p:nvPr/>
        </p:nvCxnSpPr>
        <p:spPr>
          <a:xfrm flipV="1">
            <a:off x="5450917" y="1918829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4" idx="0"/>
            <a:endCxn id="9" idx="4"/>
          </p:cNvCxnSpPr>
          <p:nvPr/>
        </p:nvCxnSpPr>
        <p:spPr>
          <a:xfrm flipH="1" flipV="1">
            <a:off x="4377874" y="1944585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6" idx="4"/>
          </p:cNvCxnSpPr>
          <p:nvPr/>
        </p:nvCxnSpPr>
        <p:spPr>
          <a:xfrm flipH="1" flipV="1">
            <a:off x="6448905" y="1918829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3" idx="0"/>
            <a:endCxn id="9" idx="4"/>
          </p:cNvCxnSpPr>
          <p:nvPr/>
        </p:nvCxnSpPr>
        <p:spPr>
          <a:xfrm flipH="1" flipV="1">
            <a:off x="4377874" y="1944585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椭圆 15"/>
          <p:cNvSpPr/>
          <p:nvPr/>
        </p:nvSpPr>
        <p:spPr>
          <a:xfrm>
            <a:off x="4143248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06476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30371" y="434502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83772" y="552334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06480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7952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0"/>
            <a:endCxn id="16" idx="4"/>
          </p:cNvCxnSpPr>
          <p:nvPr/>
        </p:nvCxnSpPr>
        <p:spPr>
          <a:xfrm flipV="1">
            <a:off x="3911712" y="4609287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21" idx="0"/>
            <a:endCxn id="17" idx="4"/>
          </p:cNvCxnSpPr>
          <p:nvPr/>
        </p:nvCxnSpPr>
        <p:spPr>
          <a:xfrm flipV="1">
            <a:off x="3911714" y="4609287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6" idx="4"/>
          </p:cNvCxnSpPr>
          <p:nvPr/>
        </p:nvCxnSpPr>
        <p:spPr>
          <a:xfrm flipH="1" flipV="1">
            <a:off x="4287010" y="4609287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1" idx="0"/>
            <a:endCxn id="18" idx="4"/>
          </p:cNvCxnSpPr>
          <p:nvPr/>
        </p:nvCxnSpPr>
        <p:spPr>
          <a:xfrm flipV="1">
            <a:off x="3911712" y="4635040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0" idx="0"/>
            <a:endCxn id="17" idx="4"/>
          </p:cNvCxnSpPr>
          <p:nvPr/>
        </p:nvCxnSpPr>
        <p:spPr>
          <a:xfrm flipH="1" flipV="1">
            <a:off x="5450238" y="4609287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0" idx="0"/>
            <a:endCxn id="18" idx="4"/>
          </p:cNvCxnSpPr>
          <p:nvPr/>
        </p:nvCxnSpPr>
        <p:spPr>
          <a:xfrm flipV="1">
            <a:off x="5450242" y="4635042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9" idx="0"/>
            <a:endCxn id="18" idx="4"/>
          </p:cNvCxnSpPr>
          <p:nvPr/>
        </p:nvCxnSpPr>
        <p:spPr>
          <a:xfrm flipH="1" flipV="1">
            <a:off x="6774133" y="4635040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9" idx="0"/>
            <a:endCxn id="17" idx="4"/>
          </p:cNvCxnSpPr>
          <p:nvPr/>
        </p:nvCxnSpPr>
        <p:spPr>
          <a:xfrm flipH="1" flipV="1">
            <a:off x="5450238" y="4609287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19" idx="0"/>
            <a:endCxn id="16" idx="4"/>
          </p:cNvCxnSpPr>
          <p:nvPr/>
        </p:nvCxnSpPr>
        <p:spPr>
          <a:xfrm flipH="1" flipV="1">
            <a:off x="4287010" y="4609287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4143930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307155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4926" y="3018616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112"/>
          <p:cNvSpPr txBox="1"/>
          <p:nvPr/>
        </p:nvSpPr>
        <p:spPr>
          <a:xfrm>
            <a:off x="5876517" y="2960439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16" idx="0"/>
            <a:endCxn id="32" idx="4"/>
          </p:cNvCxnSpPr>
          <p:nvPr/>
        </p:nvCxnSpPr>
        <p:spPr>
          <a:xfrm flipV="1">
            <a:off x="4287010" y="3282878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7" idx="0"/>
            <a:endCxn id="33" idx="4"/>
          </p:cNvCxnSpPr>
          <p:nvPr/>
        </p:nvCxnSpPr>
        <p:spPr>
          <a:xfrm flipV="1">
            <a:off x="5450238" y="32828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8" idx="0"/>
            <a:endCxn id="34" idx="4"/>
          </p:cNvCxnSpPr>
          <p:nvPr/>
        </p:nvCxnSpPr>
        <p:spPr>
          <a:xfrm flipH="1" flipV="1">
            <a:off x="6748689" y="3308634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16" idx="0"/>
            <a:endCxn id="33" idx="4"/>
          </p:cNvCxnSpPr>
          <p:nvPr/>
        </p:nvCxnSpPr>
        <p:spPr>
          <a:xfrm flipV="1">
            <a:off x="4287010" y="328287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6" idx="0"/>
            <a:endCxn id="34" idx="4"/>
          </p:cNvCxnSpPr>
          <p:nvPr/>
        </p:nvCxnSpPr>
        <p:spPr>
          <a:xfrm flipV="1">
            <a:off x="4287010" y="3308634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7" idx="0"/>
            <a:endCxn id="32" idx="4"/>
          </p:cNvCxnSpPr>
          <p:nvPr/>
        </p:nvCxnSpPr>
        <p:spPr>
          <a:xfrm flipH="1" flipV="1">
            <a:off x="4287692" y="3282878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7" idx="0"/>
            <a:endCxn id="34" idx="4"/>
          </p:cNvCxnSpPr>
          <p:nvPr/>
        </p:nvCxnSpPr>
        <p:spPr>
          <a:xfrm flipV="1">
            <a:off x="5450238" y="3308634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8" idx="0"/>
            <a:endCxn id="33" idx="4"/>
          </p:cNvCxnSpPr>
          <p:nvPr/>
        </p:nvCxnSpPr>
        <p:spPr>
          <a:xfrm flipH="1" flipV="1">
            <a:off x="5450917" y="328287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18" idx="0"/>
            <a:endCxn id="32" idx="4"/>
          </p:cNvCxnSpPr>
          <p:nvPr/>
        </p:nvCxnSpPr>
        <p:spPr>
          <a:xfrm flipH="1" flipV="1">
            <a:off x="4287692" y="3282878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本框 112"/>
          <p:cNvSpPr txBox="1"/>
          <p:nvPr/>
        </p:nvSpPr>
        <p:spPr>
          <a:xfrm>
            <a:off x="4715396" y="1610415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曲线连接符 47"/>
          <p:cNvCxnSpPr/>
          <p:nvPr/>
        </p:nvCxnSpPr>
        <p:spPr>
          <a:xfrm flipV="1">
            <a:off x="3171925" y="3505495"/>
            <a:ext cx="1944578" cy="917065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曲线连接符 49"/>
          <p:cNvCxnSpPr>
            <a:stCxn id="163" idx="1"/>
            <a:endCxn id="65" idx="0"/>
          </p:cNvCxnSpPr>
          <p:nvPr/>
        </p:nvCxnSpPr>
        <p:spPr>
          <a:xfrm rot="10800000" flipV="1">
            <a:off x="5457820" y="2150605"/>
            <a:ext cx="3368340" cy="768061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曲线连接符 50"/>
          <p:cNvCxnSpPr>
            <a:stCxn id="163" idx="1"/>
            <a:endCxn id="34" idx="7"/>
          </p:cNvCxnSpPr>
          <p:nvPr/>
        </p:nvCxnSpPr>
        <p:spPr>
          <a:xfrm rot="10800000" flipV="1">
            <a:off x="6850342" y="2150606"/>
            <a:ext cx="1975818" cy="91048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曲线连接符 51"/>
          <p:cNvCxnSpPr/>
          <p:nvPr/>
        </p:nvCxnSpPr>
        <p:spPr>
          <a:xfrm flipV="1">
            <a:off x="2795462" y="1714576"/>
            <a:ext cx="2499433" cy="1108639"/>
          </a:xfrm>
          <a:prstGeom prst="curvedConnector3">
            <a:avLst>
              <a:gd name="adj1" fmla="val 3780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曲线连接符 52"/>
          <p:cNvCxnSpPr>
            <a:stCxn id="163" idx="1"/>
            <a:endCxn id="32" idx="7"/>
          </p:cNvCxnSpPr>
          <p:nvPr/>
        </p:nvCxnSpPr>
        <p:spPr>
          <a:xfrm rot="10800000" flipV="1">
            <a:off x="4389346" y="2150606"/>
            <a:ext cx="4436814" cy="884726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/>
          <p:nvPr/>
        </p:nvCxnSpPr>
        <p:spPr>
          <a:xfrm flipH="1" flipV="1">
            <a:off x="5487335" y="1122957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文本框 35"/>
          <p:cNvSpPr txBox="1"/>
          <p:nvPr/>
        </p:nvSpPr>
        <p:spPr>
          <a:xfrm>
            <a:off x="5283785" y="646481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341034" y="1618752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箭头连接符 56"/>
          <p:cNvCxnSpPr>
            <a:stCxn id="32" idx="0"/>
            <a:endCxn id="56" idx="4"/>
          </p:cNvCxnSpPr>
          <p:nvPr/>
        </p:nvCxnSpPr>
        <p:spPr>
          <a:xfrm flipV="1">
            <a:off x="4287692" y="1909763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34" idx="0"/>
            <a:endCxn id="56" idx="4"/>
          </p:cNvCxnSpPr>
          <p:nvPr/>
        </p:nvCxnSpPr>
        <p:spPr>
          <a:xfrm flipH="1" flipV="1">
            <a:off x="5484796" y="1909763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stCxn id="33" idx="0"/>
            <a:endCxn id="56" idx="4"/>
          </p:cNvCxnSpPr>
          <p:nvPr/>
        </p:nvCxnSpPr>
        <p:spPr>
          <a:xfrm flipV="1">
            <a:off x="5450917" y="1909763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文本框 112"/>
          <p:cNvSpPr txBox="1"/>
          <p:nvPr/>
        </p:nvSpPr>
        <p:spPr>
          <a:xfrm>
            <a:off x="5780224" y="1594845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112"/>
          <p:cNvSpPr txBox="1"/>
          <p:nvPr/>
        </p:nvSpPr>
        <p:spPr>
          <a:xfrm>
            <a:off x="4682147" y="296097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112"/>
          <p:cNvSpPr txBox="1"/>
          <p:nvPr/>
        </p:nvSpPr>
        <p:spPr>
          <a:xfrm>
            <a:off x="5719925" y="424943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12"/>
          <p:cNvSpPr txBox="1"/>
          <p:nvPr/>
        </p:nvSpPr>
        <p:spPr>
          <a:xfrm>
            <a:off x="4525555" y="424997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35"/>
              <p:cNvSpPr txBox="1"/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35"/>
              <p:cNvSpPr txBox="1"/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35"/>
              <p:cNvSpPr txBox="1"/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32"/>
              <p:cNvSpPr txBox="1"/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的希望输出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的实际输出</a:t>
                </a:r>
              </a:p>
            </p:txBody>
          </p:sp>
        </mc:Choice>
        <mc:Fallback xmlns="">
          <p:sp>
            <p:nvSpPr>
              <p:cNvPr id="150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blipFill>
                <a:blip r:embed="rId5"/>
                <a:stretch>
                  <a:fillRect t="-5691" b="-6504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32"/>
              <p:cNvSpPr txBox="1"/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个输入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个权重</a:t>
                </a:r>
              </a:p>
            </p:txBody>
          </p:sp>
        </mc:Choice>
        <mc:Fallback xmlns="">
          <p:sp>
            <p:nvSpPr>
              <p:cNvPr id="151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blipFill>
                <a:blip r:embed="rId6"/>
                <a:stretch>
                  <a:fillRect t="-3252" b="-1219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32"/>
          <p:cNvSpPr txBox="1"/>
          <p:nvPr/>
        </p:nvSpPr>
        <p:spPr>
          <a:xfrm>
            <a:off x="8826160" y="1952798"/>
            <a:ext cx="1218108" cy="39561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后继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曲线连接符 197"/>
          <p:cNvCxnSpPr/>
          <p:nvPr/>
        </p:nvCxnSpPr>
        <p:spPr>
          <a:xfrm>
            <a:off x="1541428" y="912565"/>
            <a:ext cx="26126" cy="12700"/>
          </a:xfrm>
          <a:prstGeom prst="curvedConnector3">
            <a:avLst/>
          </a:prstGeom>
          <a:ln>
            <a:solidFill>
              <a:srgbClr val="FB8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椭圆 218"/>
          <p:cNvSpPr/>
          <p:nvPr/>
        </p:nvSpPr>
        <p:spPr>
          <a:xfrm>
            <a:off x="5343211" y="162289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rgbClr val="119F14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 flipV="1">
            <a:off x="5458542" y="327335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直接箭头连接符 246"/>
          <p:cNvCxnSpPr/>
          <p:nvPr/>
        </p:nvCxnSpPr>
        <p:spPr>
          <a:xfrm flipV="1">
            <a:off x="4295314" y="327335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直接箭头连接符 247"/>
          <p:cNvCxnSpPr/>
          <p:nvPr/>
        </p:nvCxnSpPr>
        <p:spPr>
          <a:xfrm flipH="1" flipV="1">
            <a:off x="5459221" y="327335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0" name="椭圆 269"/>
          <p:cNvSpPr/>
          <p:nvPr/>
        </p:nvSpPr>
        <p:spPr>
          <a:xfrm>
            <a:off x="4136308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5299533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2" name="椭圆 271"/>
          <p:cNvSpPr/>
          <p:nvPr/>
        </p:nvSpPr>
        <p:spPr>
          <a:xfrm>
            <a:off x="6597304" y="30281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7" name="直接箭头连接符 276"/>
          <p:cNvCxnSpPr/>
          <p:nvPr/>
        </p:nvCxnSpPr>
        <p:spPr>
          <a:xfrm flipV="1">
            <a:off x="5451383" y="3287191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直接箭头连接符 277"/>
          <p:cNvCxnSpPr/>
          <p:nvPr/>
        </p:nvCxnSpPr>
        <p:spPr>
          <a:xfrm flipH="1" flipV="1">
            <a:off x="4288837" y="3287191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9" name="直接箭头连接符 278"/>
          <p:cNvCxnSpPr/>
          <p:nvPr/>
        </p:nvCxnSpPr>
        <p:spPr>
          <a:xfrm flipV="1">
            <a:off x="5451383" y="3312947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𝑛𝑒𝑤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𝑜𝑙𝑑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直接箭头连接符 288"/>
          <p:cNvCxnSpPr/>
          <p:nvPr/>
        </p:nvCxnSpPr>
        <p:spPr>
          <a:xfrm flipV="1">
            <a:off x="4285500" y="327574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0" name="直接箭头连接符 289"/>
          <p:cNvCxnSpPr/>
          <p:nvPr/>
        </p:nvCxnSpPr>
        <p:spPr>
          <a:xfrm flipH="1" flipV="1">
            <a:off x="5449407" y="327574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1" name="直接箭头连接符 290"/>
          <p:cNvCxnSpPr/>
          <p:nvPr/>
        </p:nvCxnSpPr>
        <p:spPr>
          <a:xfrm flipV="1">
            <a:off x="5441569" y="32895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2" name="椭圆 291"/>
          <p:cNvSpPr/>
          <p:nvPr/>
        </p:nvSpPr>
        <p:spPr>
          <a:xfrm>
            <a:off x="5301829" y="299516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" name="曲线连接符 306"/>
          <p:cNvCxnSpPr/>
          <p:nvPr/>
        </p:nvCxnSpPr>
        <p:spPr>
          <a:xfrm rot="10800000" flipV="1">
            <a:off x="5556068" y="2960439"/>
            <a:ext cx="2108460" cy="674358"/>
          </a:xfrm>
          <a:prstGeom prst="curvedConnector3">
            <a:avLst>
              <a:gd name="adj1" fmla="val 3306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椭圆 84"/>
          <p:cNvSpPr/>
          <p:nvPr/>
        </p:nvSpPr>
        <p:spPr>
          <a:xfrm>
            <a:off x="5304691" y="299070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65" grpId="2"/>
      <p:bldP spid="66" grpId="0"/>
      <p:bldP spid="66" grpId="1"/>
      <p:bldP spid="150" grpId="0"/>
      <p:bldP spid="150" grpId="1"/>
      <p:bldP spid="151" grpId="0"/>
      <p:bldP spid="151" grpId="1"/>
      <p:bldP spid="163" grpId="0"/>
      <p:bldP spid="163" grpId="1"/>
      <p:bldP spid="219" grpId="0" animBg="1"/>
      <p:bldP spid="21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85" grpId="0"/>
      <p:bldP spid="292" grpId="0" animBg="1"/>
      <p:bldP spid="85" grpId="0" animBg="1"/>
      <p:bldP spid="8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输出层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  <a:blipFill>
                <a:blip r:embed="rId2"/>
                <a:stretch>
                  <a:fillRect t="-107447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𝑜𝑙𝑑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>
            <a:stCxn id="56" idx="1"/>
            <a:endCxn id="84" idx="3"/>
          </p:cNvCxnSpPr>
          <p:nvPr/>
        </p:nvCxnSpPr>
        <p:spPr>
          <a:xfrm rot="10800000" flipV="1">
            <a:off x="7207595" y="1871613"/>
            <a:ext cx="1958564" cy="1794807"/>
          </a:xfrm>
          <a:prstGeom prst="curvedConnector3">
            <a:avLst>
              <a:gd name="adj1" fmla="val 53112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79" y="1069201"/>
            <a:ext cx="3199816" cy="5194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/>
          <p:cNvSpPr/>
          <p:nvPr/>
        </p:nvSpPr>
        <p:spPr>
          <a:xfrm>
            <a:off x="9294400" y="170099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  <a:blipFill>
                <a:blip r:embed="rId7"/>
                <a:stretch>
                  <a:fillRect t="-108511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1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6" grpId="0"/>
      <p:bldP spid="85" grpId="0"/>
      <p:bldP spid="88" grpId="0" animBg="1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6" y="1532709"/>
            <a:ext cx="2688980" cy="4365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=−(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线连接符 11"/>
          <p:cNvCxnSpPr/>
          <p:nvPr/>
        </p:nvCxnSpPr>
        <p:spPr>
          <a:xfrm rot="10800000" flipV="1">
            <a:off x="1741715" y="2786749"/>
            <a:ext cx="783771" cy="5312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>
            <a:off x="3496599" y="2786749"/>
            <a:ext cx="674462" cy="53122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1692624" y="1349010"/>
            <a:ext cx="794869" cy="6966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  <a:blipFill>
                <a:blip r:embed="rId9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曲线连接符 28"/>
          <p:cNvCxnSpPr>
            <a:stCxn id="6" idx="3"/>
            <a:endCxn id="28" idx="1"/>
          </p:cNvCxnSpPr>
          <p:nvPr/>
        </p:nvCxnSpPr>
        <p:spPr>
          <a:xfrm>
            <a:off x="4169420" y="915053"/>
            <a:ext cx="1216497" cy="58308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783772" y="915053"/>
            <a:ext cx="78377" cy="4658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8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7" grpId="0"/>
      <p:bldP spid="28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隐含层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/>
          <p:nvPr/>
        </p:nvCxnSpPr>
        <p:spPr>
          <a:xfrm rot="10800000" flipV="1">
            <a:off x="6388912" y="3245132"/>
            <a:ext cx="2793959" cy="99214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椭圆 87"/>
          <p:cNvSpPr/>
          <p:nvPr/>
        </p:nvSpPr>
        <p:spPr>
          <a:xfrm>
            <a:off x="9264797" y="307705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132" y="994419"/>
            <a:ext cx="2461441" cy="4848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35"/>
              <p:cNvSpPr txBox="1"/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的后继</a:t>
                </a:r>
              </a:p>
            </p:txBody>
          </p:sp>
        </mc:Choice>
        <mc:Fallback xmlns="">
          <p:sp>
            <p:nvSpPr>
              <p:cNvPr id="62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blipFill>
                <a:blip r:embed="rId5"/>
                <a:stretch>
                  <a:fillRect l="-2105" t="-6410" b="-641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35"/>
          <p:cNvSpPr txBox="1"/>
          <p:nvPr/>
        </p:nvSpPr>
        <p:spPr>
          <a:xfrm>
            <a:off x="2679222" y="1407366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65" name="文本框 35"/>
          <p:cNvSpPr txBox="1"/>
          <p:nvPr/>
        </p:nvSpPr>
        <p:spPr>
          <a:xfrm>
            <a:off x="2803265" y="3536213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9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8" grpId="0" animBg="1"/>
      <p:bldP spid="62" grpId="0"/>
      <p:bldP spid="64" grpId="0"/>
      <p:bldP spid="65" grpId="0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859" y="1449595"/>
            <a:ext cx="2462997" cy="4768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曲线连接符 6"/>
          <p:cNvCxnSpPr>
            <a:endCxn id="6" idx="1"/>
          </p:cNvCxnSpPr>
          <p:nvPr/>
        </p:nvCxnSpPr>
        <p:spPr>
          <a:xfrm>
            <a:off x="3766434" y="1146595"/>
            <a:ext cx="1590359" cy="7010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曲线连接符 8"/>
          <p:cNvCxnSpPr>
            <a:stCxn id="5" idx="2"/>
          </p:cNvCxnSpPr>
          <p:nvPr/>
        </p:nvCxnSpPr>
        <p:spPr>
          <a:xfrm rot="5400000">
            <a:off x="1507982" y="1517084"/>
            <a:ext cx="832834" cy="78339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>
            <a:stCxn id="15" idx="2"/>
          </p:cNvCxnSpPr>
          <p:nvPr/>
        </p:nvCxnSpPr>
        <p:spPr>
          <a:xfrm rot="5400000">
            <a:off x="3891501" y="1920632"/>
            <a:ext cx="259549" cy="509683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曲线连接符 19"/>
          <p:cNvCxnSpPr/>
          <p:nvPr/>
        </p:nvCxnSpPr>
        <p:spPr>
          <a:xfrm rot="5400000">
            <a:off x="3416725" y="3115269"/>
            <a:ext cx="1122841" cy="97202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  <a:blipFill>
                <a:blip r:embed="rId8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曲线连接符 35"/>
          <p:cNvCxnSpPr>
            <a:stCxn id="19" idx="0"/>
          </p:cNvCxnSpPr>
          <p:nvPr/>
        </p:nvCxnSpPr>
        <p:spPr>
          <a:xfrm rot="5400000" flipH="1" flipV="1">
            <a:off x="4445337" y="3546816"/>
            <a:ext cx="493240" cy="57371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38"/>
          <p:cNvCxnSpPr/>
          <p:nvPr/>
        </p:nvCxnSpPr>
        <p:spPr>
          <a:xfrm rot="5400000" flipH="1" flipV="1">
            <a:off x="5761658" y="3612503"/>
            <a:ext cx="654026" cy="6031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令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曲线连接符 42"/>
          <p:cNvCxnSpPr/>
          <p:nvPr/>
        </p:nvCxnSpPr>
        <p:spPr>
          <a:xfrm rot="16200000" flipH="1">
            <a:off x="457440" y="3553500"/>
            <a:ext cx="1358580" cy="36493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/>
          <p:cNvCxnSpPr/>
          <p:nvPr/>
        </p:nvCxnSpPr>
        <p:spPr>
          <a:xfrm flipV="1">
            <a:off x="1319195" y="487680"/>
            <a:ext cx="3836279" cy="184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94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5" grpId="0"/>
      <p:bldP spid="19" grpId="0"/>
      <p:bldP spid="35" grpId="0"/>
      <p:bldP spid="38" grpId="0"/>
      <p:bldP spid="42" grpId="0"/>
      <p:bldP spid="55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梯度计算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6171522" y="1190959"/>
            <a:ext cx="3703343" cy="4690401"/>
            <a:chOff x="7103334" y="1208376"/>
            <a:chExt cx="3703343" cy="4690401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7724504" y="1243198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774105" y="1223883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640525" y="1713237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7569494" y="1738993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29" idx="0"/>
              <a:endCxn id="7" idx="4"/>
            </p:cNvCxnSpPr>
            <p:nvPr/>
          </p:nvCxnSpPr>
          <p:spPr>
            <a:xfrm flipV="1">
              <a:off x="7623074" y="2030004"/>
              <a:ext cx="90182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29" idx="0"/>
              <a:endCxn id="6" idx="4"/>
            </p:cNvCxnSpPr>
            <p:nvPr/>
          </p:nvCxnSpPr>
          <p:spPr>
            <a:xfrm flipV="1">
              <a:off x="7623074" y="2004248"/>
              <a:ext cx="2161213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30" idx="0"/>
              <a:endCxn id="6" idx="4"/>
            </p:cNvCxnSpPr>
            <p:nvPr/>
          </p:nvCxnSpPr>
          <p:spPr>
            <a:xfrm flipV="1">
              <a:off x="8786299" y="2004248"/>
              <a:ext cx="997988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31" idx="0"/>
              <a:endCxn id="7" idx="4"/>
            </p:cNvCxnSpPr>
            <p:nvPr/>
          </p:nvCxnSpPr>
          <p:spPr>
            <a:xfrm flipH="1" flipV="1">
              <a:off x="7713256" y="2030004"/>
              <a:ext cx="2370814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31" idx="0"/>
              <a:endCxn id="6" idx="4"/>
            </p:cNvCxnSpPr>
            <p:nvPr/>
          </p:nvCxnSpPr>
          <p:spPr>
            <a:xfrm flipH="1" flipV="1">
              <a:off x="9784287" y="2004248"/>
              <a:ext cx="299783" cy="109978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30" idx="0"/>
              <a:endCxn id="7" idx="4"/>
            </p:cNvCxnSpPr>
            <p:nvPr/>
          </p:nvCxnSpPr>
          <p:spPr>
            <a:xfrm flipH="1" flipV="1">
              <a:off x="7713256" y="2030004"/>
              <a:ext cx="1073043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478630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641858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965753" y="4430443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519154" y="560875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641862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103334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247094" y="4694706"/>
              <a:ext cx="375296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247096" y="4694706"/>
              <a:ext cx="153852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7622392" y="4694706"/>
              <a:ext cx="1163232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247094" y="4720459"/>
              <a:ext cx="2862419" cy="8689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H="1" flipV="1">
              <a:off x="8785620" y="4694706"/>
              <a:ext cx="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85624" y="4720461"/>
              <a:ext cx="1323891" cy="86898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109515" y="4720459"/>
              <a:ext cx="553401" cy="888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85620" y="4694706"/>
              <a:ext cx="1877296" cy="9140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7622392" y="4694706"/>
              <a:ext cx="3040525" cy="9140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479312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642537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940308" y="3104035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112"/>
            <p:cNvSpPr txBox="1"/>
            <p:nvPr/>
          </p:nvSpPr>
          <p:spPr>
            <a:xfrm>
              <a:off x="9211899" y="3045858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/>
            <p:cNvCxnSpPr>
              <a:stCxn id="14" idx="0"/>
              <a:endCxn id="29" idx="4"/>
            </p:cNvCxnSpPr>
            <p:nvPr/>
          </p:nvCxnSpPr>
          <p:spPr>
            <a:xfrm flipV="1">
              <a:off x="7622392" y="3368297"/>
              <a:ext cx="682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5" idx="0"/>
              <a:endCxn id="30" idx="4"/>
            </p:cNvCxnSpPr>
            <p:nvPr/>
          </p:nvCxnSpPr>
          <p:spPr>
            <a:xfrm flipV="1">
              <a:off x="8785620" y="3368297"/>
              <a:ext cx="679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6" idx="0"/>
              <a:endCxn id="31" idx="4"/>
            </p:cNvCxnSpPr>
            <p:nvPr/>
          </p:nvCxnSpPr>
          <p:spPr>
            <a:xfrm flipH="1" flipV="1">
              <a:off x="10084071" y="3394053"/>
              <a:ext cx="25444" cy="10363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4" idx="0"/>
              <a:endCxn id="30" idx="4"/>
            </p:cNvCxnSpPr>
            <p:nvPr/>
          </p:nvCxnSpPr>
          <p:spPr>
            <a:xfrm flipV="1">
              <a:off x="7622392" y="3368297"/>
              <a:ext cx="1163907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14" idx="0"/>
              <a:endCxn id="31" idx="4"/>
            </p:cNvCxnSpPr>
            <p:nvPr/>
          </p:nvCxnSpPr>
          <p:spPr>
            <a:xfrm flipV="1">
              <a:off x="7622392" y="3394053"/>
              <a:ext cx="2461679" cy="101063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15" idx="0"/>
              <a:endCxn id="29" idx="4"/>
            </p:cNvCxnSpPr>
            <p:nvPr/>
          </p:nvCxnSpPr>
          <p:spPr>
            <a:xfrm flipH="1" flipV="1">
              <a:off x="7623074" y="3368297"/>
              <a:ext cx="1162546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15" idx="0"/>
              <a:endCxn id="31" idx="4"/>
            </p:cNvCxnSpPr>
            <p:nvPr/>
          </p:nvCxnSpPr>
          <p:spPr>
            <a:xfrm flipV="1">
              <a:off x="8785620" y="3394053"/>
              <a:ext cx="1298450" cy="101063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16" idx="0"/>
              <a:endCxn id="30" idx="4"/>
            </p:cNvCxnSpPr>
            <p:nvPr/>
          </p:nvCxnSpPr>
          <p:spPr>
            <a:xfrm flipH="1" flipV="1">
              <a:off x="8786299" y="3368297"/>
              <a:ext cx="1323216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16" idx="0"/>
              <a:endCxn id="29" idx="4"/>
            </p:cNvCxnSpPr>
            <p:nvPr/>
          </p:nvCxnSpPr>
          <p:spPr>
            <a:xfrm flipH="1" flipV="1">
              <a:off x="7623074" y="3368297"/>
              <a:ext cx="2486441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文本框 112"/>
            <p:cNvSpPr txBox="1"/>
            <p:nvPr/>
          </p:nvSpPr>
          <p:spPr>
            <a:xfrm>
              <a:off x="8050778" y="1695834"/>
              <a:ext cx="549717" cy="357953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 flipH="1" flipV="1">
              <a:off x="8822717" y="1208376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8676416" y="1704171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直接箭头连接符 44"/>
            <p:cNvCxnSpPr>
              <a:stCxn id="29" idx="0"/>
              <a:endCxn id="44" idx="4"/>
            </p:cNvCxnSpPr>
            <p:nvPr/>
          </p:nvCxnSpPr>
          <p:spPr>
            <a:xfrm flipV="1">
              <a:off x="7623074" y="1995182"/>
              <a:ext cx="1197104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/>
            <p:cNvCxnSpPr>
              <a:stCxn id="31" idx="0"/>
              <a:endCxn id="44" idx="4"/>
            </p:cNvCxnSpPr>
            <p:nvPr/>
          </p:nvCxnSpPr>
          <p:spPr>
            <a:xfrm flipH="1" flipV="1">
              <a:off x="8820178" y="1995182"/>
              <a:ext cx="1263892" cy="11088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/>
            <p:cNvCxnSpPr>
              <a:stCxn id="30" idx="0"/>
              <a:endCxn id="44" idx="4"/>
            </p:cNvCxnSpPr>
            <p:nvPr/>
          </p:nvCxnSpPr>
          <p:spPr>
            <a:xfrm flipV="1">
              <a:off x="8786299" y="1995182"/>
              <a:ext cx="33879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文本框 112"/>
            <p:cNvSpPr txBox="1"/>
            <p:nvPr/>
          </p:nvSpPr>
          <p:spPr>
            <a:xfrm>
              <a:off x="9115606" y="1680264"/>
              <a:ext cx="549717" cy="357953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112"/>
            <p:cNvSpPr txBox="1"/>
            <p:nvPr/>
          </p:nvSpPr>
          <p:spPr>
            <a:xfrm>
              <a:off x="8017529" y="304639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112"/>
            <p:cNvSpPr txBox="1"/>
            <p:nvPr/>
          </p:nvSpPr>
          <p:spPr>
            <a:xfrm>
              <a:off x="9055307" y="433485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12"/>
            <p:cNvSpPr txBox="1"/>
            <p:nvPr/>
          </p:nvSpPr>
          <p:spPr>
            <a:xfrm>
              <a:off x="7860937" y="4335396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b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其中</m:t>
                    </m:r>
                    <m:r>
                      <m:rPr>
                        <m:sty m:val="p"/>
                      </m:rPr>
                      <a:rPr kumimoji="0" lang="zh-CN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为学习速率</a:t>
                </a: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  <a:blipFill>
                <a:blip r:embed="rId6"/>
                <a:stretch>
                  <a:fillRect l="-983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9635268" y="430144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同上</a:t>
            </a:r>
          </a:p>
        </p:txBody>
      </p:sp>
    </p:spTree>
    <p:extLst>
      <p:ext uri="{BB962C8B-B14F-4D97-AF65-F5344CB8AC3E}">
        <p14:creationId xmlns:p14="http://schemas.microsoft.com/office/powerpoint/2010/main" val="31935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2" grpId="0"/>
      <p:bldP spid="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反向传播算法（</a:t>
            </a:r>
            <a:r>
              <a:rPr lang="en-US" altLang="zh-CN" dirty="0"/>
              <a:t>BP</a:t>
            </a:r>
            <a:r>
              <a:rPr lang="zh-CN" altLang="en-US" dirty="0"/>
              <a:t>：</a:t>
            </a:r>
            <a:r>
              <a:rPr lang="en-US" altLang="zh-CN" dirty="0"/>
              <a:t>Back Propagation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又称作误差反向传播算法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给出了一种计算偏导数的方法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2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35"/>
              <p:cNvSpPr txBox="1"/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blipFill>
                <a:blip r:embed="rId3"/>
                <a:stretch>
                  <a:fillRect l="-1458" t="-5970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flipH="1" flipV="1">
            <a:off x="5016143" y="134066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>
          <a:xfrm flipH="1" flipV="1">
            <a:off x="7065744" y="132135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椭圆 23"/>
          <p:cNvSpPr/>
          <p:nvPr/>
        </p:nvSpPr>
        <p:spPr>
          <a:xfrm>
            <a:off x="6932164" y="181070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35"/>
          <p:cNvSpPr txBox="1"/>
          <p:nvPr/>
        </p:nvSpPr>
        <p:spPr>
          <a:xfrm>
            <a:off x="4742921" y="864192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9"/>
          <p:cNvSpPr txBox="1"/>
          <p:nvPr/>
        </p:nvSpPr>
        <p:spPr>
          <a:xfrm>
            <a:off x="6843111" y="831998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61133" y="183646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stCxn id="55" idx="0"/>
            <a:endCxn id="27" idx="4"/>
          </p:cNvCxnSpPr>
          <p:nvPr/>
        </p:nvCxnSpPr>
        <p:spPr>
          <a:xfrm flipV="1">
            <a:off x="4914713" y="212747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55" idx="0"/>
            <a:endCxn id="24" idx="4"/>
          </p:cNvCxnSpPr>
          <p:nvPr/>
        </p:nvCxnSpPr>
        <p:spPr>
          <a:xfrm flipV="1">
            <a:off x="4914713" y="210171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56" idx="0"/>
            <a:endCxn id="24" idx="4"/>
          </p:cNvCxnSpPr>
          <p:nvPr/>
        </p:nvCxnSpPr>
        <p:spPr>
          <a:xfrm flipV="1">
            <a:off x="6077938" y="210171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57" idx="0"/>
            <a:endCxn id="27" idx="4"/>
          </p:cNvCxnSpPr>
          <p:nvPr/>
        </p:nvCxnSpPr>
        <p:spPr>
          <a:xfrm flipH="1" flipV="1">
            <a:off x="5004895" y="212747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57" idx="0"/>
            <a:endCxn id="24" idx="4"/>
          </p:cNvCxnSpPr>
          <p:nvPr/>
        </p:nvCxnSpPr>
        <p:spPr>
          <a:xfrm flipH="1" flipV="1">
            <a:off x="7075926" y="210171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56" idx="0"/>
            <a:endCxn id="27" idx="4"/>
          </p:cNvCxnSpPr>
          <p:nvPr/>
        </p:nvCxnSpPr>
        <p:spPr>
          <a:xfrm flipH="1" flipV="1">
            <a:off x="5004895" y="212747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椭圆 34"/>
          <p:cNvSpPr/>
          <p:nvPr/>
        </p:nvSpPr>
        <p:spPr>
          <a:xfrm>
            <a:off x="4770269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933497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57392" y="452791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810793" y="570622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933501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94973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41" idx="0"/>
            <a:endCxn id="35" idx="4"/>
          </p:cNvCxnSpPr>
          <p:nvPr/>
        </p:nvCxnSpPr>
        <p:spPr>
          <a:xfrm flipV="1">
            <a:off x="4538733" y="479217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1" idx="0"/>
            <a:endCxn id="36" idx="4"/>
          </p:cNvCxnSpPr>
          <p:nvPr/>
        </p:nvCxnSpPr>
        <p:spPr>
          <a:xfrm flipV="1">
            <a:off x="4538735" y="479217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40" idx="0"/>
            <a:endCxn id="35" idx="4"/>
          </p:cNvCxnSpPr>
          <p:nvPr/>
        </p:nvCxnSpPr>
        <p:spPr>
          <a:xfrm flipH="1" flipV="1">
            <a:off x="4914031" y="479217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41" idx="0"/>
            <a:endCxn id="37" idx="4"/>
          </p:cNvCxnSpPr>
          <p:nvPr/>
        </p:nvCxnSpPr>
        <p:spPr>
          <a:xfrm flipV="1">
            <a:off x="4538733" y="481792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箭头连接符 45"/>
          <p:cNvCxnSpPr>
            <a:stCxn id="40" idx="0"/>
            <a:endCxn id="36" idx="4"/>
          </p:cNvCxnSpPr>
          <p:nvPr/>
        </p:nvCxnSpPr>
        <p:spPr>
          <a:xfrm flipH="1" flipV="1">
            <a:off x="6077259" y="479217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箭头连接符 46"/>
          <p:cNvCxnSpPr>
            <a:stCxn id="40" idx="0"/>
            <a:endCxn id="37" idx="4"/>
          </p:cNvCxnSpPr>
          <p:nvPr/>
        </p:nvCxnSpPr>
        <p:spPr>
          <a:xfrm flipV="1">
            <a:off x="6077263" y="481793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接箭头连接符 47"/>
          <p:cNvCxnSpPr>
            <a:stCxn id="38" idx="0"/>
            <a:endCxn id="37" idx="4"/>
          </p:cNvCxnSpPr>
          <p:nvPr/>
        </p:nvCxnSpPr>
        <p:spPr>
          <a:xfrm flipH="1" flipV="1">
            <a:off x="7401154" y="481792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接箭头连接符 48"/>
          <p:cNvCxnSpPr>
            <a:stCxn id="38" idx="0"/>
            <a:endCxn id="36" idx="4"/>
          </p:cNvCxnSpPr>
          <p:nvPr/>
        </p:nvCxnSpPr>
        <p:spPr>
          <a:xfrm flipH="1" flipV="1">
            <a:off x="6077259" y="479217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8" idx="0"/>
            <a:endCxn id="35" idx="4"/>
          </p:cNvCxnSpPr>
          <p:nvPr/>
        </p:nvCxnSpPr>
        <p:spPr>
          <a:xfrm flipH="1" flipV="1">
            <a:off x="4914031" y="479217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文本框 94"/>
          <p:cNvSpPr txBox="1"/>
          <p:nvPr/>
        </p:nvSpPr>
        <p:spPr>
          <a:xfrm>
            <a:off x="4375890" y="6079682"/>
            <a:ext cx="3943025" cy="5214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…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…  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770951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934176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31947" y="320150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文本框 112"/>
          <p:cNvSpPr txBox="1"/>
          <p:nvPr/>
        </p:nvSpPr>
        <p:spPr>
          <a:xfrm>
            <a:off x="6503538" y="314332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35" idx="0"/>
            <a:endCxn id="55" idx="4"/>
          </p:cNvCxnSpPr>
          <p:nvPr/>
        </p:nvCxnSpPr>
        <p:spPr>
          <a:xfrm flipV="1">
            <a:off x="4914031" y="346576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36" idx="0"/>
            <a:endCxn id="56" idx="4"/>
          </p:cNvCxnSpPr>
          <p:nvPr/>
        </p:nvCxnSpPr>
        <p:spPr>
          <a:xfrm flipV="1">
            <a:off x="6077259" y="346576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接箭头连接符 61"/>
          <p:cNvCxnSpPr>
            <a:stCxn id="37" idx="0"/>
            <a:endCxn id="57" idx="4"/>
          </p:cNvCxnSpPr>
          <p:nvPr/>
        </p:nvCxnSpPr>
        <p:spPr>
          <a:xfrm flipH="1" flipV="1">
            <a:off x="7375710" y="349152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stCxn id="35" idx="0"/>
            <a:endCxn id="56" idx="4"/>
          </p:cNvCxnSpPr>
          <p:nvPr/>
        </p:nvCxnSpPr>
        <p:spPr>
          <a:xfrm flipV="1">
            <a:off x="4914031" y="346576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箭头连接符 63"/>
          <p:cNvCxnSpPr>
            <a:stCxn id="35" idx="0"/>
            <a:endCxn id="57" idx="4"/>
          </p:cNvCxnSpPr>
          <p:nvPr/>
        </p:nvCxnSpPr>
        <p:spPr>
          <a:xfrm flipV="1">
            <a:off x="4914031" y="349152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接箭头连接符 64"/>
          <p:cNvCxnSpPr>
            <a:stCxn id="36" idx="0"/>
            <a:endCxn id="55" idx="4"/>
          </p:cNvCxnSpPr>
          <p:nvPr/>
        </p:nvCxnSpPr>
        <p:spPr>
          <a:xfrm flipH="1" flipV="1">
            <a:off x="4914713" y="346576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接箭头连接符 65"/>
          <p:cNvCxnSpPr>
            <a:stCxn id="36" idx="0"/>
            <a:endCxn id="57" idx="4"/>
          </p:cNvCxnSpPr>
          <p:nvPr/>
        </p:nvCxnSpPr>
        <p:spPr>
          <a:xfrm flipV="1">
            <a:off x="6077259" y="349152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接箭头连接符 66"/>
          <p:cNvCxnSpPr>
            <a:stCxn id="37" idx="0"/>
            <a:endCxn id="56" idx="4"/>
          </p:cNvCxnSpPr>
          <p:nvPr/>
        </p:nvCxnSpPr>
        <p:spPr>
          <a:xfrm flipH="1" flipV="1">
            <a:off x="6077938" y="346576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接箭头连接符 67"/>
          <p:cNvCxnSpPr>
            <a:stCxn id="37" idx="0"/>
            <a:endCxn id="55" idx="4"/>
          </p:cNvCxnSpPr>
          <p:nvPr/>
        </p:nvCxnSpPr>
        <p:spPr>
          <a:xfrm flipH="1" flipV="1">
            <a:off x="4914713" y="346576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文本框 112"/>
          <p:cNvSpPr txBox="1"/>
          <p:nvPr/>
        </p:nvSpPr>
        <p:spPr>
          <a:xfrm>
            <a:off x="5342417" y="179330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31"/>
          <p:cNvSpPr txBox="1"/>
          <p:nvPr/>
        </p:nvSpPr>
        <p:spPr>
          <a:xfrm>
            <a:off x="1039235" y="5245242"/>
            <a:ext cx="2124551" cy="103667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输入一个样本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计算所有神经元的输出</a:t>
            </a:r>
          </a:p>
        </p:txBody>
      </p:sp>
      <p:sp>
        <p:nvSpPr>
          <p:cNvPr id="9" name="文本框 132"/>
          <p:cNvSpPr txBox="1"/>
          <p:nvPr/>
        </p:nvSpPr>
        <p:spPr>
          <a:xfrm>
            <a:off x="7679316" y="913564"/>
            <a:ext cx="1909444" cy="74654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，得到输出层神经元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34"/>
              <p:cNvSpPr txBox="1"/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，计算输出层神经元的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blipFill>
                <a:blip r:embed="rId4"/>
                <a:stretch>
                  <a:fillRect l="-1721" t="-703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36"/>
              <p:cNvSpPr txBox="1"/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blipFill>
                <a:blip r:embed="rId5"/>
                <a:stretch>
                  <a:fillRect t="-372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曲线连接符 13"/>
          <p:cNvCxnSpPr/>
          <p:nvPr/>
        </p:nvCxnSpPr>
        <p:spPr>
          <a:xfrm>
            <a:off x="3213324" y="5590326"/>
            <a:ext cx="1037888" cy="28315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 rot="10800000" flipV="1">
            <a:off x="6324009" y="1212636"/>
            <a:ext cx="1340483" cy="73340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曲线连接符 15"/>
          <p:cNvCxnSpPr/>
          <p:nvPr/>
        </p:nvCxnSpPr>
        <p:spPr>
          <a:xfrm>
            <a:off x="4252098" y="1268336"/>
            <a:ext cx="1550572" cy="632482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曲线连接符 16"/>
          <p:cNvCxnSpPr/>
          <p:nvPr/>
        </p:nvCxnSpPr>
        <p:spPr>
          <a:xfrm rot="10800000" flipV="1">
            <a:off x="6984816" y="2383769"/>
            <a:ext cx="691602" cy="400016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曲线连接符 17"/>
          <p:cNvCxnSpPr/>
          <p:nvPr/>
        </p:nvCxnSpPr>
        <p:spPr>
          <a:xfrm>
            <a:off x="4131896" y="2500095"/>
            <a:ext cx="1797224" cy="800454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曲线连接符 18"/>
          <p:cNvCxnSpPr/>
          <p:nvPr/>
        </p:nvCxnSpPr>
        <p:spPr>
          <a:xfrm rot="10800000" flipV="1">
            <a:off x="6945991" y="3722244"/>
            <a:ext cx="729756" cy="31496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曲线连接符 19"/>
          <p:cNvCxnSpPr/>
          <p:nvPr/>
        </p:nvCxnSpPr>
        <p:spPr>
          <a:xfrm>
            <a:off x="4018350" y="4169532"/>
            <a:ext cx="1784320" cy="477635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7192780" y="4773168"/>
            <a:ext cx="560509" cy="431279"/>
          </a:xfrm>
          <a:prstGeom prst="curvedConnector3">
            <a:avLst>
              <a:gd name="adj1" fmla="val 46893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接箭头连接符 84"/>
          <p:cNvCxnSpPr/>
          <p:nvPr/>
        </p:nvCxnSpPr>
        <p:spPr>
          <a:xfrm flipH="1" flipV="1">
            <a:off x="6114356" y="130584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文本框 35"/>
          <p:cNvSpPr txBox="1"/>
          <p:nvPr/>
        </p:nvSpPr>
        <p:spPr>
          <a:xfrm>
            <a:off x="5910806" y="829370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68055" y="180164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8" name="直接箭头连接符 87"/>
          <p:cNvCxnSpPr>
            <a:stCxn id="55" idx="0"/>
            <a:endCxn id="87" idx="4"/>
          </p:cNvCxnSpPr>
          <p:nvPr/>
        </p:nvCxnSpPr>
        <p:spPr>
          <a:xfrm flipV="1">
            <a:off x="4914713" y="209265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57" idx="0"/>
            <a:endCxn id="87" idx="4"/>
          </p:cNvCxnSpPr>
          <p:nvPr/>
        </p:nvCxnSpPr>
        <p:spPr>
          <a:xfrm flipH="1" flipV="1">
            <a:off x="6111817" y="209265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/>
          <p:cNvCxnSpPr>
            <a:stCxn id="56" idx="0"/>
            <a:endCxn id="87" idx="4"/>
          </p:cNvCxnSpPr>
          <p:nvPr/>
        </p:nvCxnSpPr>
        <p:spPr>
          <a:xfrm flipV="1">
            <a:off x="6077938" y="209265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文本框 112"/>
          <p:cNvSpPr txBox="1"/>
          <p:nvPr/>
        </p:nvSpPr>
        <p:spPr>
          <a:xfrm>
            <a:off x="6407245" y="177773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112"/>
          <p:cNvSpPr txBox="1"/>
          <p:nvPr/>
        </p:nvSpPr>
        <p:spPr>
          <a:xfrm>
            <a:off x="5309168" y="314386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12"/>
          <p:cNvSpPr txBox="1"/>
          <p:nvPr/>
        </p:nvSpPr>
        <p:spPr>
          <a:xfrm>
            <a:off x="6346946" y="443232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12"/>
          <p:cNvSpPr txBox="1"/>
          <p:nvPr/>
        </p:nvSpPr>
        <p:spPr>
          <a:xfrm>
            <a:off x="5152576" y="443286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35"/>
              <p:cNvSpPr txBox="1"/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blipFill>
                <a:blip r:embed="rId6"/>
                <a:stretch>
                  <a:fillRect l="-1606" t="-6716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36"/>
              <p:cNvSpPr txBox="1"/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blipFill>
                <a:blip r:embed="rId7"/>
                <a:stretch>
                  <a:fillRect t="-420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35"/>
              <p:cNvSpPr txBox="1"/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8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9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blipFill>
                <a:blip r:embed="rId8"/>
                <a:stretch>
                  <a:fillRect l="-1606" t="-5970" b="-298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35"/>
              <p:cNvSpPr txBox="1"/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35"/>
              <p:cNvSpPr txBox="1"/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35"/>
              <p:cNvSpPr txBox="1"/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箭头连接符 127"/>
          <p:cNvCxnSpPr/>
          <p:nvPr/>
        </p:nvCxnSpPr>
        <p:spPr>
          <a:xfrm flipV="1">
            <a:off x="4913044" y="2087298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接箭头连接符 128"/>
          <p:cNvCxnSpPr/>
          <p:nvPr/>
        </p:nvCxnSpPr>
        <p:spPr>
          <a:xfrm flipH="1" flipV="1">
            <a:off x="6110148" y="2087298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接箭头连接符 129"/>
          <p:cNvCxnSpPr/>
          <p:nvPr/>
        </p:nvCxnSpPr>
        <p:spPr>
          <a:xfrm flipV="1">
            <a:off x="6076269" y="2087298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接箭头连接符 130"/>
          <p:cNvCxnSpPr/>
          <p:nvPr/>
        </p:nvCxnSpPr>
        <p:spPr>
          <a:xfrm flipV="1">
            <a:off x="6077076" y="3464015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接箭头连接符 131"/>
          <p:cNvCxnSpPr/>
          <p:nvPr/>
        </p:nvCxnSpPr>
        <p:spPr>
          <a:xfrm flipV="1">
            <a:off x="4913848" y="346401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接箭头连接符 132"/>
          <p:cNvCxnSpPr/>
          <p:nvPr/>
        </p:nvCxnSpPr>
        <p:spPr>
          <a:xfrm flipH="1" flipV="1">
            <a:off x="6077755" y="346401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接箭头连接符 134"/>
          <p:cNvCxnSpPr/>
          <p:nvPr/>
        </p:nvCxnSpPr>
        <p:spPr>
          <a:xfrm flipV="1">
            <a:off x="4534081" y="4790793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直接箭头连接符 135"/>
          <p:cNvCxnSpPr/>
          <p:nvPr/>
        </p:nvCxnSpPr>
        <p:spPr>
          <a:xfrm flipH="1" flipV="1">
            <a:off x="6072605" y="4790793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7" name="直接箭头连接符 136"/>
          <p:cNvCxnSpPr/>
          <p:nvPr/>
        </p:nvCxnSpPr>
        <p:spPr>
          <a:xfrm flipH="1" flipV="1">
            <a:off x="6072605" y="4790793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文本框 137"/>
          <p:cNvSpPr txBox="1"/>
          <p:nvPr/>
        </p:nvSpPr>
        <p:spPr>
          <a:xfrm>
            <a:off x="4484460" y="443819"/>
            <a:ext cx="464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反向传播算法（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17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06" grpId="0"/>
      <p:bldP spid="107" grpId="0"/>
      <p:bldP spid="119" grpId="0"/>
      <p:bldP spid="125" grpId="0"/>
      <p:bldP spid="126" grpId="0"/>
      <p:bldP spid="127" grpId="0"/>
      <p:bldP spid="1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109" y="234144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BP</a:t>
            </a:r>
            <a:r>
              <a:rPr lang="zh-CN" altLang="en-US" dirty="0"/>
              <a:t>算法（随机梯度下降版）</a:t>
            </a:r>
          </a:p>
        </p:txBody>
      </p:sp>
      <p:sp>
        <p:nvSpPr>
          <p:cNvPr id="15367" name="内容占位符 2"/>
          <p:cNvSpPr>
            <a:spLocks noGrp="1"/>
          </p:cNvSpPr>
          <p:nvPr>
            <p:ph idx="1"/>
          </p:nvPr>
        </p:nvSpPr>
        <p:spPr>
          <a:xfrm>
            <a:off x="1240435" y="1493713"/>
            <a:ext cx="9387519" cy="48084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初始化所有权值为小的随机值</a:t>
            </a:r>
            <a:r>
              <a:rPr lang="en-US" altLang="zh-CN" sz="3000" b="1" dirty="0"/>
              <a:t>(</a:t>
            </a:r>
            <a:r>
              <a:rPr lang="zh-CN" altLang="en-US" sz="3000" b="1" dirty="0"/>
              <a:t>如</a:t>
            </a:r>
            <a:r>
              <a:rPr lang="en-US" altLang="zh-CN" sz="3000" b="1" dirty="0"/>
              <a:t>[-0.05,0.05])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在满足结束条件前：</a:t>
            </a:r>
            <a:endParaRPr lang="en-US" altLang="zh-CN" sz="30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对于每个训练样例</a:t>
            </a:r>
            <a:endParaRPr lang="en-US" altLang="zh-CN" sz="28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把样例输入网络，计算每个单元</a:t>
            </a:r>
            <a:r>
              <a:rPr lang="en-US" altLang="zh-CN" sz="2800" b="1" i="1" dirty="0"/>
              <a:t>u</a:t>
            </a:r>
            <a:r>
              <a:rPr lang="zh-CN" altLang="en-US" sz="2800" b="1" dirty="0"/>
              <a:t>的输出</a:t>
            </a:r>
            <a:r>
              <a:rPr lang="en-US" altLang="zh-CN" sz="2800" b="1" i="1" dirty="0" err="1"/>
              <a:t>o</a:t>
            </a:r>
            <a:r>
              <a:rPr lang="en-US" altLang="zh-CN" sz="2800" b="1" i="1" baseline="-25000" dirty="0" err="1"/>
              <a:t>u</a:t>
            </a:r>
            <a:endParaRPr lang="en-US" altLang="zh-CN" sz="2800" b="1" i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对于输出层单元</a:t>
            </a:r>
            <a:r>
              <a:rPr lang="en-US" altLang="zh-CN" sz="2400" b="1" i="1" dirty="0"/>
              <a:t>k</a:t>
            </a:r>
            <a:r>
              <a:rPr lang="zh-CN" altLang="en-US" sz="2400" b="1" dirty="0"/>
              <a:t>，计算误差项</a:t>
            </a:r>
            <a:r>
              <a:rPr lang="zh-CN" altLang="en-US" sz="2600" b="1" dirty="0"/>
              <a:t>：</a:t>
            </a:r>
            <a:endParaRPr lang="en-US" altLang="zh-CN" sz="2600" b="1" dirty="0"/>
          </a:p>
          <a:p>
            <a:pPr marL="594360" lvl="2" indent="0">
              <a:lnSpc>
                <a:spcPct val="120000"/>
              </a:lnSpc>
              <a:buNone/>
            </a:pPr>
            <a:endParaRPr lang="en-US" altLang="zh-CN" sz="10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对于隐含层单元</a:t>
            </a:r>
            <a:r>
              <a:rPr lang="en-US" altLang="zh-CN" sz="2400" b="1" i="1" dirty="0"/>
              <a:t>h</a:t>
            </a:r>
            <a:r>
              <a:rPr lang="zh-CN" altLang="en-US" sz="2400" b="1" dirty="0"/>
              <a:t>，计算误差项：</a:t>
            </a:r>
            <a:endParaRPr lang="en-US" altLang="zh-CN" sz="2600" b="1" baseline="-25000" dirty="0"/>
          </a:p>
          <a:p>
            <a:pPr lvl="2">
              <a:lnSpc>
                <a:spcPct val="120000"/>
              </a:lnSpc>
            </a:pPr>
            <a:endParaRPr lang="en-US" altLang="zh-CN" sz="1000" b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更新每个权值：</a:t>
            </a:r>
            <a:endParaRPr lang="en-US" altLang="zh-CN" sz="26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其中</a:t>
            </a:r>
            <a:r>
              <a:rPr lang="en-US" altLang="zh-CN" sz="2400" b="1" dirty="0"/>
              <a:t>:</a:t>
            </a:r>
            <a:endParaRPr lang="en-US" altLang="zh-CN" b="1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6952267" y="3908261"/>
          <a:ext cx="29749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公式" r:id="rId4" imgW="1396800" imgH="228600" progId="Equation.3">
                  <p:embed/>
                </p:oleObj>
              </mc:Choice>
              <mc:Fallback>
                <p:oleObj name="公式" r:id="rId4" imgW="1396800" imgH="228600" progId="Equation.3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267" y="3908261"/>
                        <a:ext cx="29749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"/>
          <p:cNvGraphicFramePr>
            <a:graphicFrameLocks noChangeAspect="1"/>
          </p:cNvGraphicFramePr>
          <p:nvPr/>
        </p:nvGraphicFramePr>
        <p:xfrm>
          <a:off x="6911975" y="4633913"/>
          <a:ext cx="35877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公式" r:id="rId6" imgW="1726920" imgH="355320" progId="Equation.3">
                  <p:embed/>
                </p:oleObj>
              </mc:Choice>
              <mc:Fallback>
                <p:oleObj name="公式" r:id="rId6" imgW="1726920" imgH="355320" progId="Equation.3">
                  <p:embed/>
                  <p:pic>
                    <p:nvPicPr>
                      <p:cNvPr id="1536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4633913"/>
                        <a:ext cx="35877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2"/>
          <p:cNvGraphicFramePr>
            <a:graphicFrameLocks noChangeAspect="1"/>
          </p:cNvGraphicFramePr>
          <p:nvPr/>
        </p:nvGraphicFramePr>
        <p:xfrm>
          <a:off x="4712585" y="5261577"/>
          <a:ext cx="20050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公式" r:id="rId8" imgW="965160" imgH="241200" progId="Equation.3">
                  <p:embed/>
                </p:oleObj>
              </mc:Choice>
              <mc:Fallback>
                <p:oleObj name="公式" r:id="rId8" imgW="965160" imgH="241200" progId="Equation.3">
                  <p:embed/>
                  <p:pic>
                    <p:nvPicPr>
                      <p:cNvPr id="153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585" y="5261577"/>
                        <a:ext cx="2005012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2"/>
          <p:cNvGraphicFramePr>
            <a:graphicFrameLocks noChangeAspect="1"/>
          </p:cNvGraphicFramePr>
          <p:nvPr/>
        </p:nvGraphicFramePr>
        <p:xfrm>
          <a:off x="3365822" y="5802133"/>
          <a:ext cx="17414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公式" r:id="rId10" imgW="838080" imgH="241200" progId="Equation.3">
                  <p:embed/>
                </p:oleObj>
              </mc:Choice>
              <mc:Fallback>
                <p:oleObj name="公式" r:id="rId10" imgW="838080" imgH="241200" progId="Equation.3">
                  <p:embed/>
                  <p:pic>
                    <p:nvPicPr>
                      <p:cNvPr id="1536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822" y="5802133"/>
                        <a:ext cx="1741487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46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初始神经网络</a:t>
            </a:r>
            <a:r>
              <a:rPr lang="en-US" altLang="zh-CN" dirty="0"/>
              <a:t>——</a:t>
            </a:r>
            <a:r>
              <a:rPr lang="zh-CN" altLang="en-US" dirty="0"/>
              <a:t>从数字识别谈起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7510" y="1735558"/>
            <a:ext cx="6664993" cy="4102415"/>
            <a:chOff x="-264193" y="1608816"/>
            <a:chExt cx="6664993" cy="41024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4193" y="1608816"/>
              <a:ext cx="6664993" cy="36786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969176" y="5218788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的图像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7510" y="1709782"/>
            <a:ext cx="6719644" cy="4146557"/>
            <a:chOff x="3572910" y="1611839"/>
            <a:chExt cx="6719644" cy="4146557"/>
          </a:xfrm>
        </p:grpSpPr>
        <p:sp>
          <p:nvSpPr>
            <p:cNvPr id="12" name="文本框 11"/>
            <p:cNvSpPr txBox="1"/>
            <p:nvPr/>
          </p:nvSpPr>
          <p:spPr>
            <a:xfrm>
              <a:off x="5675137" y="5265953"/>
              <a:ext cx="286614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8</a:t>
              </a:r>
              <a:r>
                <a:rPr lang="zh-CN" altLang="en-US" sz="2600" dirty="0"/>
                <a:t>的图像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910" y="1611839"/>
              <a:ext cx="6719644" cy="370884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1" name="组合 10"/>
          <p:cNvGrpSpPr/>
          <p:nvPr/>
        </p:nvGrpSpPr>
        <p:grpSpPr>
          <a:xfrm>
            <a:off x="5297024" y="1735558"/>
            <a:ext cx="6719642" cy="4125297"/>
            <a:chOff x="5054640" y="1927241"/>
            <a:chExt cx="6719642" cy="412529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640" y="1927241"/>
              <a:ext cx="6719642" cy="370883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532914" y="5560095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9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学到了什么？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9474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8207" y="1960343"/>
            <a:ext cx="7552049" cy="376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6386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pic>
        <p:nvPicPr>
          <p:cNvPr id="41" name="Picture 6" descr="outw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35" y="3299853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1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 descr="out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13" y="3290327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416050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27723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136965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303196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085847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34" y="3312848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2363390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73" y="3298422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74" name="标题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3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12" y="3293429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1766078" y="1472387"/>
            <a:ext cx="8484521" cy="4620449"/>
          </a:xfrm>
        </p:spPr>
        <p:txBody>
          <a:bodyPr/>
          <a:lstStyle/>
          <a:p>
            <a:pPr>
              <a:buNone/>
            </a:pP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  <a:p>
            <a:endParaRPr lang="en-US" altLang="zh-CN" sz="2000" dirty="0"/>
          </a:p>
          <a:p>
            <a:pPr marL="742950" lvl="2" indent="-285750"/>
            <a:endParaRPr lang="en-US" altLang="zh-CN" dirty="0"/>
          </a:p>
          <a:p>
            <a:pPr marL="742950" lvl="2" indent="-285750"/>
            <a:endParaRPr lang="en-US" altLang="zh-CN" dirty="0"/>
          </a:p>
          <a:p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  <a:p>
            <a:pPr lvl="1"/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61614" y="5796643"/>
            <a:ext cx="150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40321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1000" dirty="0"/>
          </a:p>
          <a:p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）问题如下：</a:t>
            </a:r>
            <a:endParaRPr lang="en-US" altLang="zh-CN" dirty="0"/>
          </a:p>
          <a:p>
            <a:pPr marL="0" indent="0">
              <a:buNone/>
            </a:pPr>
            <a:endParaRPr lang="pt-BR" altLang="zh-CN" sz="1000" dirty="0"/>
          </a:p>
          <a:p>
            <a:pPr marL="0" indent="0">
              <a:buNone/>
            </a:pPr>
            <a:r>
              <a:rPr lang="pt-BR" altLang="zh-CN" dirty="0"/>
              <a:t>    a⊕b = (¬a ∧ b) ∨ (a ∧¬b)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编程实现用全连接神经网络求解</a:t>
            </a:r>
            <a:r>
              <a:rPr lang="en-US" altLang="zh-CN" dirty="0"/>
              <a:t>XOR</a:t>
            </a:r>
            <a:r>
              <a:rPr lang="zh-CN" altLang="en-US" dirty="0"/>
              <a:t>问题（用</a:t>
            </a:r>
            <a:r>
              <a:rPr lang="en-US" altLang="zh-CN" dirty="0"/>
              <a:t>BP</a:t>
            </a:r>
            <a:r>
              <a:rPr lang="zh-CN" altLang="en-US" dirty="0"/>
              <a:t>算法训练一个全连接神经网络）。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56414" y="2878441"/>
          <a:ext cx="3274422" cy="1924050"/>
        </p:xfrm>
        <a:graphic>
          <a:graphicData uri="http://schemas.openxmlformats.org/drawingml/2006/table">
            <a:tbl>
              <a:tblPr/>
              <a:tblGrid>
                <a:gridCol w="1091474">
                  <a:extLst>
                    <a:ext uri="{9D8B030D-6E8A-4147-A177-3AD203B41FA5}">
                      <a16:colId xmlns:a16="http://schemas.microsoft.com/office/drawing/2014/main" val="786401348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2028343071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1506033385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a⊕b</a:t>
                      </a:r>
                      <a:endParaRPr lang="en-US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010122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9731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087879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7373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4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7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BP</a:t>
            </a:r>
            <a:r>
              <a:rPr lang="zh-CN" altLang="en-US" dirty="0"/>
              <a:t>算法的条件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具体条件不同，算法会有差异，总体思路一样</a:t>
            </a:r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其他形式的网络</a:t>
            </a:r>
            <a:endParaRPr lang="en-US" altLang="zh-CN" dirty="0"/>
          </a:p>
          <a:p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批量、小批量梯度下降算法</a:t>
            </a:r>
            <a:endParaRPr lang="en-US" altLang="zh-CN" dirty="0"/>
          </a:p>
          <a:p>
            <a:r>
              <a:rPr lang="zh-CN" altLang="en-US" dirty="0"/>
              <a:t>激活函数：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其他的激活函数</a:t>
            </a:r>
            <a:endParaRPr lang="en-US" altLang="zh-CN" dirty="0"/>
          </a:p>
          <a:p>
            <a:r>
              <a:rPr lang="zh-CN" altLang="en-US" dirty="0"/>
              <a:t>损失函数：误差平方和</a:t>
            </a:r>
            <a:endParaRPr lang="en-US" altLang="zh-CN" dirty="0"/>
          </a:p>
          <a:p>
            <a:pPr lvl="1"/>
            <a:r>
              <a:rPr lang="zh-CN" altLang="en-US" dirty="0"/>
              <a:t>其他的损失函数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模式匹配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610" y="1593210"/>
            <a:ext cx="10720037" cy="2236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979" y="1593210"/>
            <a:ext cx="10503034" cy="2190938"/>
          </a:xfrm>
          <a:prstGeom prst="rect">
            <a:avLst/>
          </a:prstGeom>
        </p:spPr>
      </p:pic>
      <p:sp>
        <p:nvSpPr>
          <p:cNvPr id="10" name="文本框 448"/>
          <p:cNvSpPr txBox="1"/>
          <p:nvPr/>
        </p:nvSpPr>
        <p:spPr>
          <a:xfrm>
            <a:off x="3172306" y="2554064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48"/>
          <p:cNvSpPr txBox="1"/>
          <p:nvPr/>
        </p:nvSpPr>
        <p:spPr>
          <a:xfrm>
            <a:off x="6260166" y="250879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0" y="2022639"/>
            <a:ext cx="4418724" cy="192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600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表示数字模式</a:t>
                </a:r>
                <a:endParaRPr lang="en-US" altLang="zh-CN" sz="2600" dirty="0"/>
              </a:p>
              <a:p>
                <a:r>
                  <a:rPr lang="en-US" altLang="zh-CN" sz="26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表示数字图像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blipFill>
                <a:blip r:embed="rId5"/>
                <a:stretch>
                  <a:fillRect l="-1061" b="-5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3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</p:spPr>
            <p:txBody>
              <a:bodyPr/>
              <a:lstStyle/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对应的希望输出值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对应的实际输出值，要求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是个概率值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/>
          <p:cNvGrpSpPr/>
          <p:nvPr/>
        </p:nvGrpSpPr>
        <p:grpSpPr>
          <a:xfrm>
            <a:off x="3021873" y="1417638"/>
            <a:ext cx="6435631" cy="4708749"/>
            <a:chOff x="3021873" y="1417638"/>
            <a:chExt cx="6435631" cy="4708749"/>
          </a:xfrm>
        </p:grpSpPr>
        <p:grpSp>
          <p:nvGrpSpPr>
            <p:cNvPr id="45" name="组合 44"/>
            <p:cNvGrpSpPr/>
            <p:nvPr/>
          </p:nvGrpSpPr>
          <p:grpSpPr>
            <a:xfrm>
              <a:off x="3021873" y="1417638"/>
              <a:ext cx="6435631" cy="4708749"/>
              <a:chOff x="6836227" y="1300334"/>
              <a:chExt cx="6435631" cy="47087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189"/>
                  <p:cNvSpPr txBox="1"/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solidFill>
                    <a:srgbClr val="CCFF99"/>
                  </a:solidFill>
                  <a:ln w="28575">
                    <a:solidFill>
                      <a:srgbClr val="FF000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a14:m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  <m: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≤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oMath>
                    </a14:m>
                    <a:endPara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</m:nary>
                      </m:oMath>
                    </a14:m>
                    <a:endParaRPr kumimoji="0" lang="zh-CN" altLang="en-US" sz="24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747" b="-2935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箭头连接符 46"/>
              <p:cNvCxnSpPr>
                <a:stCxn id="53" idx="0"/>
                <a:endCxn id="71" idx="4"/>
              </p:cNvCxnSpPr>
              <p:nvPr/>
            </p:nvCxnSpPr>
            <p:spPr>
              <a:xfrm flipV="1">
                <a:off x="7309824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8" name="直接箭头连接符 47"/>
              <p:cNvCxnSpPr>
                <a:stCxn id="53" idx="0"/>
                <a:endCxn id="72" idx="4"/>
              </p:cNvCxnSpPr>
              <p:nvPr/>
            </p:nvCxnSpPr>
            <p:spPr>
              <a:xfrm flipV="1">
                <a:off x="7309824" y="3396112"/>
                <a:ext cx="617433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9" name="直接箭头连接符 48"/>
              <p:cNvCxnSpPr>
                <a:stCxn id="54" idx="0"/>
                <a:endCxn id="72" idx="4"/>
              </p:cNvCxnSpPr>
              <p:nvPr/>
            </p:nvCxnSpPr>
            <p:spPr>
              <a:xfrm flipV="1">
                <a:off x="7916191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0" name="直接箭头连接符 49"/>
              <p:cNvCxnSpPr>
                <a:stCxn id="55" idx="0"/>
                <a:endCxn id="72" idx="4"/>
              </p:cNvCxnSpPr>
              <p:nvPr/>
            </p:nvCxnSpPr>
            <p:spPr>
              <a:xfrm flipH="1" flipV="1">
                <a:off x="7927257" y="3396112"/>
                <a:ext cx="1294577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直接箭头连接符 50"/>
              <p:cNvCxnSpPr>
                <a:stCxn id="55" idx="0"/>
                <a:endCxn id="73" idx="4"/>
              </p:cNvCxnSpPr>
              <p:nvPr/>
            </p:nvCxnSpPr>
            <p:spPr>
              <a:xfrm flipV="1">
                <a:off x="9221834" y="3418680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2" name="直接箭头连接符 51"/>
              <p:cNvCxnSpPr>
                <a:stCxn id="54" idx="0"/>
                <a:endCxn id="71" idx="4"/>
              </p:cNvCxnSpPr>
              <p:nvPr/>
            </p:nvCxnSpPr>
            <p:spPr>
              <a:xfrm flipH="1" flipV="1">
                <a:off x="7320890" y="3396112"/>
                <a:ext cx="595301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3" name="椭圆 52"/>
              <p:cNvSpPr/>
              <p:nvPr/>
            </p:nvSpPr>
            <p:spPr>
              <a:xfrm>
                <a:off x="7191784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798151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9103794" y="4153158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529229" y="518561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98151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903272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9" name="直接箭头连接符 58"/>
              <p:cNvCxnSpPr>
                <a:stCxn id="58" idx="0"/>
                <a:endCxn id="53" idx="4"/>
              </p:cNvCxnSpPr>
              <p:nvPr/>
            </p:nvCxnSpPr>
            <p:spPr>
              <a:xfrm flipV="1">
                <a:off x="7021311" y="4384708"/>
                <a:ext cx="288513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直接箭头连接符 59"/>
              <p:cNvCxnSpPr>
                <a:stCxn id="58" idx="0"/>
                <a:endCxn id="54" idx="4"/>
              </p:cNvCxnSpPr>
              <p:nvPr/>
            </p:nvCxnSpPr>
            <p:spPr>
              <a:xfrm flipV="1">
                <a:off x="7021311" y="4384708"/>
                <a:ext cx="894879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直接箭头连接符 60"/>
              <p:cNvCxnSpPr>
                <a:stCxn id="57" idx="0"/>
                <a:endCxn id="53" idx="4"/>
              </p:cNvCxnSpPr>
              <p:nvPr/>
            </p:nvCxnSpPr>
            <p:spPr>
              <a:xfrm flipH="1" flipV="1">
                <a:off x="7309824" y="4384708"/>
                <a:ext cx="606367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直接箭头连接符 61"/>
              <p:cNvCxnSpPr>
                <a:stCxn id="58" idx="0"/>
                <a:endCxn id="55" idx="4"/>
              </p:cNvCxnSpPr>
              <p:nvPr/>
            </p:nvCxnSpPr>
            <p:spPr>
              <a:xfrm flipV="1">
                <a:off x="7021311" y="4407276"/>
                <a:ext cx="220052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3" name="直接箭头连接符 62"/>
              <p:cNvCxnSpPr>
                <a:stCxn id="57" idx="0"/>
                <a:endCxn id="54" idx="4"/>
              </p:cNvCxnSpPr>
              <p:nvPr/>
            </p:nvCxnSpPr>
            <p:spPr>
              <a:xfrm flipV="1">
                <a:off x="7916191" y="4384708"/>
                <a:ext cx="0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4" name="直接箭头连接符 63"/>
              <p:cNvCxnSpPr>
                <a:stCxn id="57" idx="0"/>
                <a:endCxn id="55" idx="4"/>
              </p:cNvCxnSpPr>
              <p:nvPr/>
            </p:nvCxnSpPr>
            <p:spPr>
              <a:xfrm flipV="1">
                <a:off x="7916191" y="4407276"/>
                <a:ext cx="130564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5" name="直接箭头连接符 64"/>
              <p:cNvCxnSpPr>
                <a:stCxn id="56" idx="0"/>
                <a:endCxn id="55" idx="4"/>
              </p:cNvCxnSpPr>
              <p:nvPr/>
            </p:nvCxnSpPr>
            <p:spPr>
              <a:xfrm flipH="1" flipV="1">
                <a:off x="9221834" y="4407276"/>
                <a:ext cx="425435" cy="77833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直接箭头连接符 65"/>
              <p:cNvCxnSpPr>
                <a:stCxn id="56" idx="0"/>
                <a:endCxn id="54" idx="4"/>
              </p:cNvCxnSpPr>
              <p:nvPr/>
            </p:nvCxnSpPr>
            <p:spPr>
              <a:xfrm flipH="1" flipV="1">
                <a:off x="7916191" y="4384708"/>
                <a:ext cx="1731078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7" name="直接箭头连接符 66"/>
              <p:cNvCxnSpPr>
                <a:stCxn id="56" idx="0"/>
                <a:endCxn id="53" idx="4"/>
              </p:cNvCxnSpPr>
              <p:nvPr/>
            </p:nvCxnSpPr>
            <p:spPr>
              <a:xfrm flipH="1" flipV="1">
                <a:off x="7309824" y="4384708"/>
                <a:ext cx="2337445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8" name="文本框 187"/>
              <p:cNvSpPr txBox="1"/>
              <p:nvPr/>
            </p:nvSpPr>
            <p:spPr>
              <a:xfrm>
                <a:off x="9781250" y="5087572"/>
                <a:ext cx="1163832" cy="45984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输入层</a:t>
                </a:r>
              </a:p>
            </p:txBody>
          </p:sp>
          <p:sp>
            <p:nvSpPr>
              <p:cNvPr id="69" name="文本框 188"/>
              <p:cNvSpPr txBox="1"/>
              <p:nvPr/>
            </p:nvSpPr>
            <p:spPr>
              <a:xfrm>
                <a:off x="9498506" y="3166855"/>
                <a:ext cx="943779" cy="4172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输出层</a:t>
                </a:r>
              </a:p>
            </p:txBody>
          </p:sp>
          <p:sp>
            <p:nvSpPr>
              <p:cNvPr id="70" name="文本框 189"/>
              <p:cNvSpPr txBox="1"/>
              <p:nvPr/>
            </p:nvSpPr>
            <p:spPr>
              <a:xfrm>
                <a:off x="9485217" y="4130589"/>
                <a:ext cx="957067" cy="4195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隐含层</a:t>
                </a: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202850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7809217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114860" y="3164562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74" name="直接箭头连接符 73"/>
              <p:cNvCxnSpPr>
                <a:stCxn id="53" idx="0"/>
                <a:endCxn id="73" idx="4"/>
              </p:cNvCxnSpPr>
              <p:nvPr/>
            </p:nvCxnSpPr>
            <p:spPr>
              <a:xfrm flipV="1">
                <a:off x="7309824" y="3418680"/>
                <a:ext cx="1923076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5" name="直接箭头连接符 74"/>
              <p:cNvCxnSpPr>
                <a:stCxn id="54" idx="0"/>
                <a:endCxn id="73" idx="4"/>
              </p:cNvCxnSpPr>
              <p:nvPr/>
            </p:nvCxnSpPr>
            <p:spPr>
              <a:xfrm flipV="1">
                <a:off x="7916191" y="3418680"/>
                <a:ext cx="1316709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6" name="直接箭头连接符 75"/>
              <p:cNvCxnSpPr>
                <a:stCxn id="55" idx="0"/>
                <a:endCxn id="71" idx="4"/>
              </p:cNvCxnSpPr>
              <p:nvPr/>
            </p:nvCxnSpPr>
            <p:spPr>
              <a:xfrm flipH="1" flipV="1">
                <a:off x="7320890" y="3396112"/>
                <a:ext cx="1900944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文本框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文本框 173"/>
              <p:cNvSpPr txBox="1"/>
              <p:nvPr/>
            </p:nvSpPr>
            <p:spPr>
              <a:xfrm>
                <a:off x="8533009" y="5117058"/>
                <a:ext cx="715078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73"/>
              <p:cNvSpPr txBox="1"/>
              <p:nvPr/>
            </p:nvSpPr>
            <p:spPr>
              <a:xfrm>
                <a:off x="8257023" y="4019755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173"/>
              <p:cNvSpPr txBox="1"/>
              <p:nvPr/>
            </p:nvSpPr>
            <p:spPr>
              <a:xfrm>
                <a:off x="8300915" y="3081282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/>
                  <p:cNvSpPr txBox="1"/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1" name="文本框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直接箭头连接符 81"/>
              <p:cNvCxnSpPr/>
              <p:nvPr/>
            </p:nvCxnSpPr>
            <p:spPr>
              <a:xfrm flipV="1">
                <a:off x="7328271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3" name="直接箭头连接符 82"/>
              <p:cNvCxnSpPr/>
              <p:nvPr/>
            </p:nvCxnSpPr>
            <p:spPr>
              <a:xfrm flipV="1">
                <a:off x="7934638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4" name="直接箭头连接符 83"/>
              <p:cNvCxnSpPr/>
              <p:nvPr/>
            </p:nvCxnSpPr>
            <p:spPr>
              <a:xfrm flipV="1">
                <a:off x="9240281" y="2137256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5" name="矩形 84"/>
              <p:cNvSpPr/>
              <p:nvPr/>
            </p:nvSpPr>
            <p:spPr>
              <a:xfrm>
                <a:off x="7157750" y="2462712"/>
                <a:ext cx="2295200" cy="3462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endParaRPr kumimoji="0" lang="zh-CN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曲线连接符 85"/>
            <p:cNvCxnSpPr/>
            <p:nvPr/>
          </p:nvCxnSpPr>
          <p:spPr>
            <a:xfrm rot="10800000" flipV="1">
              <a:off x="5638596" y="1837881"/>
              <a:ext cx="1554960" cy="920088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51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对于分类问题：</a:t>
                </a:r>
                <a:endParaRPr lang="en-US" altLang="zh-CN" dirty="0"/>
              </a:p>
              <a:p>
                <a:r>
                  <a:rPr lang="zh-CN" altLang="en-US" dirty="0"/>
                  <a:t>对于给定输入样本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，只有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希望输出为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，其他为</a:t>
                </a:r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7527714" y="1242587"/>
            <a:ext cx="2770832" cy="3933494"/>
            <a:chOff x="7453822" y="1251824"/>
            <a:chExt cx="3875315" cy="5052079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14" idx="0"/>
              <a:endCxn id="29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14" idx="0"/>
              <a:endCxn id="30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15" idx="0"/>
              <a:endCxn id="30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0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6" idx="0"/>
              <a:endCxn id="31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5" idx="0"/>
              <a:endCxn id="29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14" idx="0"/>
              <a:endCxn id="31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15" idx="0"/>
              <a:endCxn id="31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6" idx="0"/>
              <a:endCxn id="29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29" idx="0"/>
              <a:endCxn id="7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29" idx="0"/>
              <a:endCxn id="6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0" idx="0"/>
              <a:endCxn id="7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0" idx="0"/>
              <a:endCxn id="6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1" idx="0"/>
              <a:endCxn id="7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1" idx="0"/>
              <a:endCxn id="6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椭圆 46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8" name="直接箭头连接符 47"/>
            <p:cNvCxnSpPr>
              <a:stCxn id="29" idx="0"/>
              <a:endCxn id="47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/>
            <p:cNvCxnSpPr>
              <a:stCxn id="30" idx="0"/>
              <a:endCxn id="47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/>
            <p:cNvCxnSpPr>
              <a:stCxn id="31" idx="0"/>
              <a:endCxn id="47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8502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两种损失函数的作用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误差平方和损失函数</a:t>
            </a:r>
            <a:endParaRPr lang="en-US" altLang="zh-CN" dirty="0"/>
          </a:p>
          <a:p>
            <a:pPr lvl="1"/>
            <a:r>
              <a:rPr lang="zh-CN" altLang="en-US" dirty="0"/>
              <a:t>用于输出是具体数值的问题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zh-CN" altLang="en-US" dirty="0"/>
              <a:t>用于分类问题</a:t>
            </a:r>
          </a:p>
        </p:txBody>
      </p:sp>
    </p:spTree>
    <p:extLst>
      <p:ext uri="{BB962C8B-B14F-4D97-AF65-F5344CB8AC3E}">
        <p14:creationId xmlns:p14="http://schemas.microsoft.com/office/powerpoint/2010/main" val="2736731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945"/>
            <a:ext cx="10363200" cy="4572000"/>
          </a:xfrm>
        </p:spPr>
        <p:txBody>
          <a:bodyPr/>
          <a:lstStyle/>
          <a:p>
            <a:r>
              <a:rPr lang="zh-CN" altLang="en-US" dirty="0"/>
              <a:t>建立数据集</a:t>
            </a:r>
            <a:endParaRPr lang="en-US" altLang="zh-CN" dirty="0"/>
          </a:p>
          <a:p>
            <a:r>
              <a:rPr lang="zh-CN" altLang="en-US" dirty="0"/>
              <a:t>损失函数</a:t>
            </a:r>
            <a:endParaRPr lang="en-US" altLang="zh-CN" dirty="0"/>
          </a:p>
          <a:p>
            <a:pPr lvl="1"/>
            <a:r>
              <a:rPr lang="zh-CN" altLang="en-US" dirty="0"/>
              <a:t>误差平方和、交叉熵</a:t>
            </a:r>
            <a:endParaRPr lang="en-US" altLang="zh-CN" dirty="0"/>
          </a:p>
          <a:p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r>
              <a:rPr lang="zh-CN" altLang="en-US" dirty="0"/>
              <a:t>批量梯度下降算法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小批量梯度下降算法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随机梯度下降算法的一种实现</a:t>
            </a:r>
          </a:p>
        </p:txBody>
      </p:sp>
    </p:spTree>
    <p:extLst>
      <p:ext uri="{BB962C8B-B14F-4D97-AF65-F5344CB8AC3E}">
        <p14:creationId xmlns:p14="http://schemas.microsoft.com/office/powerpoint/2010/main" val="494528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卷积神经网络（</a:t>
            </a:r>
            <a:r>
              <a:rPr lang="en-US" altLang="zh-CN" dirty="0"/>
              <a:t>CNN</a:t>
            </a:r>
            <a:r>
              <a:rPr lang="zh-CN" altLang="en-US" dirty="0"/>
              <a:t>：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C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onvolutional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eural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etwork</a:t>
            </a:r>
            <a:r>
              <a:rPr lang="zh-CN" altLang="en-US" dirty="0"/>
              <a:t>）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618516" y="1547357"/>
            <a:ext cx="2873114" cy="4320583"/>
            <a:chOff x="7453822" y="1251824"/>
            <a:chExt cx="3875315" cy="4962382"/>
          </a:xfrm>
        </p:grpSpPr>
        <p:cxnSp>
          <p:nvCxnSpPr>
            <p:cNvPr id="85" name="直接箭头连接符 84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7" name="椭圆 86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9" name="直接箭头连接符 88"/>
            <p:cNvCxnSpPr>
              <a:stCxn id="95" idx="0"/>
              <a:endCxn id="110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/>
            <p:cNvCxnSpPr>
              <a:stCxn id="95" idx="0"/>
              <a:endCxn id="111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96" idx="0"/>
              <a:endCxn id="111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/>
            <p:cNvCxnSpPr>
              <a:stCxn id="97" idx="0"/>
              <a:endCxn id="111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7" idx="0"/>
              <a:endCxn id="112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直接箭头连接符 93"/>
            <p:cNvCxnSpPr>
              <a:stCxn id="96" idx="0"/>
              <a:endCxn id="110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5" name="椭圆 94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1" name="直接箭头连接符 100"/>
            <p:cNvCxnSpPr>
              <a:stCxn id="100" idx="0"/>
              <a:endCxn id="95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直接箭头连接符 101"/>
            <p:cNvCxnSpPr>
              <a:stCxn id="100" idx="0"/>
              <a:endCxn id="96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直接箭头连接符 102"/>
            <p:cNvCxnSpPr>
              <a:stCxn id="99" idx="0"/>
              <a:endCxn id="95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接箭头连接符 103"/>
            <p:cNvCxnSpPr>
              <a:stCxn id="100" idx="0"/>
              <a:endCxn id="97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99" idx="0"/>
              <a:endCxn id="96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/>
            <p:cNvCxnSpPr>
              <a:stCxn id="99" idx="0"/>
              <a:endCxn id="97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直接箭头连接符 106"/>
            <p:cNvCxnSpPr>
              <a:stCxn id="98" idx="0"/>
              <a:endCxn id="97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直接箭头连接符 107"/>
            <p:cNvCxnSpPr>
              <a:stCxn id="98" idx="0"/>
              <a:endCxn id="96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直接箭头连接符 108"/>
            <p:cNvCxnSpPr>
              <a:stCxn id="98" idx="0"/>
              <a:endCxn id="95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椭圆 109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3" name="直接箭头连接符 112"/>
            <p:cNvCxnSpPr>
              <a:stCxn id="95" idx="0"/>
              <a:endCxn id="112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直接箭头连接符 113"/>
            <p:cNvCxnSpPr>
              <a:stCxn id="96" idx="0"/>
              <a:endCxn id="112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" name="直接箭头连接符 114"/>
            <p:cNvCxnSpPr>
              <a:stCxn id="97" idx="0"/>
              <a:endCxn id="110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接箭头连接符 115"/>
            <p:cNvCxnSpPr>
              <a:stCxn id="110" idx="0"/>
              <a:endCxn id="88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7" name="直接箭头连接符 116"/>
            <p:cNvCxnSpPr>
              <a:stCxn id="110" idx="0"/>
              <a:endCxn id="87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接箭头连接符 117"/>
            <p:cNvCxnSpPr>
              <a:stCxn id="111" idx="0"/>
              <a:endCxn id="88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直接箭头连接符 118"/>
            <p:cNvCxnSpPr>
              <a:stCxn id="111" idx="0"/>
              <a:endCxn id="87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直接箭头连接符 119"/>
            <p:cNvCxnSpPr>
              <a:stCxn id="112" idx="0"/>
              <a:endCxn id="88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1" name="直接箭头连接符 120"/>
            <p:cNvCxnSpPr>
              <a:stCxn id="112" idx="0"/>
              <a:endCxn id="87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接箭头连接符 126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椭圆 127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9" name="直接箭头连接符 128"/>
            <p:cNvCxnSpPr>
              <a:stCxn id="110" idx="0"/>
              <a:endCxn id="128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0" name="直接箭头连接符 129"/>
            <p:cNvCxnSpPr>
              <a:stCxn id="111" idx="0"/>
              <a:endCxn id="128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直接箭头连接符 130"/>
            <p:cNvCxnSpPr>
              <a:stCxn id="112" idx="0"/>
              <a:endCxn id="128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全连接网络的不足</a:t>
            </a:r>
            <a:endParaRPr lang="en-US" altLang="zh-CN" dirty="0"/>
          </a:p>
          <a:p>
            <a:pPr lvl="1"/>
            <a:r>
              <a:rPr lang="zh-CN" altLang="en-US" dirty="0"/>
              <a:t>连接权重过多</a:t>
            </a:r>
            <a:endParaRPr lang="en-US" altLang="zh-CN" dirty="0"/>
          </a:p>
          <a:p>
            <a:pPr lvl="1"/>
            <a:r>
              <a:rPr lang="zh-CN" altLang="en-US" dirty="0"/>
              <a:t>影响训练速度</a:t>
            </a:r>
            <a:endParaRPr lang="en-US" altLang="zh-CN" dirty="0"/>
          </a:p>
          <a:p>
            <a:pPr lvl="1"/>
            <a:r>
              <a:rPr lang="zh-CN" altLang="en-US" dirty="0"/>
              <a:t>影响使用速度</a:t>
            </a:r>
          </a:p>
        </p:txBody>
      </p:sp>
    </p:spTree>
    <p:extLst>
      <p:ext uri="{BB962C8B-B14F-4D97-AF65-F5344CB8AC3E}">
        <p14:creationId xmlns:p14="http://schemas.microsoft.com/office/powerpoint/2010/main" val="212346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17" y="2158803"/>
            <a:ext cx="5986837" cy="37129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提取局部模式</a:t>
            </a:r>
          </a:p>
        </p:txBody>
      </p:sp>
      <p:sp>
        <p:nvSpPr>
          <p:cNvPr id="5" name="椭圆 4"/>
          <p:cNvSpPr/>
          <p:nvPr/>
        </p:nvSpPr>
        <p:spPr>
          <a:xfrm>
            <a:off x="3117669" y="2158803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197" y="4605910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17080" y="2325192"/>
            <a:ext cx="1667149" cy="62701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边缘信息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3753395" y="1461311"/>
            <a:ext cx="4441372" cy="1177390"/>
          </a:xfrm>
          <a:custGeom>
            <a:avLst/>
            <a:gdLst>
              <a:gd name="connsiteX0" fmla="*/ 0 w 5033555"/>
              <a:gd name="connsiteY0" fmla="*/ 585207 h 1177390"/>
              <a:gd name="connsiteX1" fmla="*/ 452846 w 5033555"/>
              <a:gd name="connsiteY1" fmla="*/ 271699 h 1177390"/>
              <a:gd name="connsiteX2" fmla="*/ 1132115 w 5033555"/>
              <a:gd name="connsiteY2" fmla="*/ 62693 h 1177390"/>
              <a:gd name="connsiteX3" fmla="*/ 2011680 w 5033555"/>
              <a:gd name="connsiteY3" fmla="*/ 1733 h 1177390"/>
              <a:gd name="connsiteX4" fmla="*/ 3082835 w 5033555"/>
              <a:gd name="connsiteY4" fmla="*/ 114944 h 1177390"/>
              <a:gd name="connsiteX5" fmla="*/ 3971109 w 5033555"/>
              <a:gd name="connsiteY5" fmla="*/ 402327 h 1177390"/>
              <a:gd name="connsiteX6" fmla="*/ 4615543 w 5033555"/>
              <a:gd name="connsiteY6" fmla="*/ 802921 h 1177390"/>
              <a:gd name="connsiteX7" fmla="*/ 5033555 w 5033555"/>
              <a:gd name="connsiteY7" fmla="*/ 1177390 h 1177390"/>
              <a:gd name="connsiteX8" fmla="*/ 5033555 w 5033555"/>
              <a:gd name="connsiteY8" fmla="*/ 1177390 h 117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555" h="1177390">
                <a:moveTo>
                  <a:pt x="0" y="585207"/>
                </a:moveTo>
                <a:cubicBezTo>
                  <a:pt x="132080" y="471996"/>
                  <a:pt x="264160" y="358785"/>
                  <a:pt x="452846" y="271699"/>
                </a:cubicBezTo>
                <a:cubicBezTo>
                  <a:pt x="641532" y="184613"/>
                  <a:pt x="872309" y="107687"/>
                  <a:pt x="1132115" y="62693"/>
                </a:cubicBezTo>
                <a:cubicBezTo>
                  <a:pt x="1391921" y="17699"/>
                  <a:pt x="1686560" y="-6975"/>
                  <a:pt x="2011680" y="1733"/>
                </a:cubicBezTo>
                <a:cubicBezTo>
                  <a:pt x="2336800" y="10441"/>
                  <a:pt x="2756264" y="48178"/>
                  <a:pt x="3082835" y="114944"/>
                </a:cubicBezTo>
                <a:cubicBezTo>
                  <a:pt x="3409406" y="181710"/>
                  <a:pt x="3715658" y="287664"/>
                  <a:pt x="3971109" y="402327"/>
                </a:cubicBezTo>
                <a:cubicBezTo>
                  <a:pt x="4226560" y="516990"/>
                  <a:pt x="4438469" y="673744"/>
                  <a:pt x="4615543" y="802921"/>
                </a:cubicBezTo>
                <a:cubicBezTo>
                  <a:pt x="4792617" y="932098"/>
                  <a:pt x="5033555" y="1177390"/>
                  <a:pt x="5033555" y="1177390"/>
                </a:cubicBezTo>
                <a:lnTo>
                  <a:pt x="5033555" y="1177390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669281" y="2751909"/>
            <a:ext cx="2490651" cy="2063931"/>
          </a:xfrm>
          <a:custGeom>
            <a:avLst/>
            <a:gdLst>
              <a:gd name="connsiteX0" fmla="*/ 2490651 w 2490651"/>
              <a:gd name="connsiteY0" fmla="*/ 0 h 2063931"/>
              <a:gd name="connsiteX1" fmla="*/ 2185851 w 2490651"/>
              <a:gd name="connsiteY1" fmla="*/ 809897 h 2063931"/>
              <a:gd name="connsiteX2" fmla="*/ 1602377 w 2490651"/>
              <a:gd name="connsiteY2" fmla="*/ 1454331 h 2063931"/>
              <a:gd name="connsiteX3" fmla="*/ 827314 w 2490651"/>
              <a:gd name="connsiteY3" fmla="*/ 1881051 h 2063931"/>
              <a:gd name="connsiteX4" fmla="*/ 0 w 2490651"/>
              <a:gd name="connsiteY4" fmla="*/ 2063931 h 206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651" h="2063931">
                <a:moveTo>
                  <a:pt x="2490651" y="0"/>
                </a:moveTo>
                <a:cubicBezTo>
                  <a:pt x="2412274" y="283754"/>
                  <a:pt x="2333897" y="567509"/>
                  <a:pt x="2185851" y="809897"/>
                </a:cubicBezTo>
                <a:cubicBezTo>
                  <a:pt x="2037805" y="1052285"/>
                  <a:pt x="1828800" y="1275805"/>
                  <a:pt x="1602377" y="1454331"/>
                </a:cubicBezTo>
                <a:cubicBezTo>
                  <a:pt x="1375954" y="1632857"/>
                  <a:pt x="1094377" y="1779451"/>
                  <a:pt x="827314" y="1881051"/>
                </a:cubicBezTo>
                <a:cubicBezTo>
                  <a:pt x="560251" y="1982651"/>
                  <a:pt x="280125" y="2023291"/>
                  <a:pt x="0" y="20639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210924" y="2376976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644026" y="4824085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9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66740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39128" y="2451462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447109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3846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81940" cy="69233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200"/>
          <p:cNvSpPr txBox="1"/>
          <p:nvPr/>
        </p:nvSpPr>
        <p:spPr>
          <a:xfrm>
            <a:off x="1597619" y="4059049"/>
            <a:ext cx="2531561" cy="9353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(-1)*2+0*1+1*0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+(-1)*9+0*5+1*4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+(-1)*2+0*3+1*4 = -5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6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116183" y="1428204"/>
            <a:ext cx="3283132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126377" y="1428204"/>
            <a:ext cx="3291840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16183" y="2447109"/>
            <a:ext cx="3274422" cy="1523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26377" y="2447109"/>
            <a:ext cx="3300550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821576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812866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526972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518262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56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438400" y="1428204"/>
            <a:ext cx="296091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74721" y="1428204"/>
            <a:ext cx="2943496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438400" y="2451462"/>
            <a:ext cx="295220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74721" y="2451462"/>
            <a:ext cx="2952206" cy="15152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3178628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3169918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85789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84918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97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750423"/>
            <a:ext cx="365147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5450" y="1750423"/>
            <a:ext cx="364276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47838" y="2804160"/>
            <a:ext cx="3642767" cy="1166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804160"/>
            <a:ext cx="3651477" cy="116259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7373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90650" cy="10319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748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1031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212218" y="2151826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28642" y="2668282"/>
            <a:ext cx="1548000" cy="1548000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196"/>
          <p:cNvSpPr txBox="1"/>
          <p:nvPr/>
        </p:nvSpPr>
        <p:spPr>
          <a:xfrm>
            <a:off x="7399454" y="2160269"/>
            <a:ext cx="1187199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493488" y="2519222"/>
            <a:ext cx="949511" cy="3409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96"/>
          <p:cNvSpPr txBox="1"/>
          <p:nvPr/>
        </p:nvSpPr>
        <p:spPr>
          <a:xfrm>
            <a:off x="1458794" y="4216282"/>
            <a:ext cx="2249643" cy="13925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卷积神经网络</a:t>
            </a:r>
            <a:endParaRPr kumimoji="0" lang="en-US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局部连接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权值共享</a:t>
            </a:r>
            <a:endParaRPr kumimoji="0" lang="en-US" altLang="zh-CN" sz="32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6"/>
          <p:cNvSpPr txBox="1"/>
          <p:nvPr/>
        </p:nvSpPr>
        <p:spPr>
          <a:xfrm>
            <a:off x="7288121" y="2672791"/>
            <a:ext cx="1483288" cy="437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训练获得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3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3</a:t>
            </a:r>
            <a:r>
              <a:rPr lang="zh-CN" altLang="en-US" dirty="0"/>
              <a:t>、数字</a:t>
            </a:r>
            <a:r>
              <a:rPr lang="en-US" altLang="zh-CN" dirty="0"/>
              <a:t>8</a:t>
            </a:r>
            <a:r>
              <a:rPr lang="zh-CN" altLang="en-US" dirty="0"/>
              <a:t>与模式</a:t>
            </a:r>
            <a:r>
              <a:rPr lang="en-US" altLang="zh-CN" dirty="0"/>
              <a:t>3</a:t>
            </a:r>
            <a:r>
              <a:rPr lang="zh-CN" altLang="en-US" dirty="0"/>
              <a:t>的匹配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597625"/>
            <a:ext cx="4513879" cy="24913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8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1597626"/>
            <a:ext cx="4381879" cy="2418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4132586"/>
            <a:ext cx="4381879" cy="2418533"/>
          </a:xfrm>
          <a:prstGeom prst="rect">
            <a:avLst/>
          </a:prstGeom>
        </p:spPr>
      </p:pic>
      <p:sp>
        <p:nvSpPr>
          <p:cNvPr id="14" name="文本框 448"/>
          <p:cNvSpPr txBox="1"/>
          <p:nvPr/>
        </p:nvSpPr>
        <p:spPr>
          <a:xfrm>
            <a:off x="4095760" y="241065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48"/>
          <p:cNvSpPr txBox="1"/>
          <p:nvPr/>
        </p:nvSpPr>
        <p:spPr>
          <a:xfrm>
            <a:off x="7677119" y="2374230"/>
            <a:ext cx="2191158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143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48"/>
          <p:cNvSpPr txBox="1"/>
          <p:nvPr/>
        </p:nvSpPr>
        <p:spPr>
          <a:xfrm>
            <a:off x="4095760" y="4989190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48"/>
          <p:cNvSpPr txBox="1"/>
          <p:nvPr/>
        </p:nvSpPr>
        <p:spPr>
          <a:xfrm>
            <a:off x="7740488" y="4909190"/>
            <a:ext cx="2553302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115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64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全连接、卷积神经网络对比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33254" y="2386148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15" name="椭圆 1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5688" y="3448581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4" name="椭圆 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341440" y="2425341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62" name="椭圆 61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13874" y="348777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75" name="椭圆 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418223" y="3487779"/>
            <a:ext cx="953589" cy="1027612"/>
            <a:chOff x="1489165" y="2002971"/>
            <a:chExt cx="953589" cy="1027612"/>
          </a:xfrm>
        </p:grpSpPr>
        <p:sp>
          <p:nvSpPr>
            <p:cNvPr id="104" name="椭圆 10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418222" y="2455767"/>
            <a:ext cx="3914508" cy="1928996"/>
            <a:chOff x="6418222" y="2455767"/>
            <a:chExt cx="3914508" cy="1928996"/>
          </a:xfrm>
        </p:grpSpPr>
        <p:cxnSp>
          <p:nvCxnSpPr>
            <p:cNvPr id="113" name="直接箭头连接符 112"/>
            <p:cNvCxnSpPr>
              <a:stCxn id="106" idx="2"/>
              <a:endCxn id="62" idx="2"/>
            </p:cNvCxnSpPr>
            <p:nvPr/>
          </p:nvCxnSpPr>
          <p:spPr>
            <a:xfrm flipV="1">
              <a:off x="7132326" y="2564674"/>
              <a:ext cx="3200404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104" idx="2"/>
              <a:endCxn id="62" idx="2"/>
            </p:cNvCxnSpPr>
            <p:nvPr/>
          </p:nvCxnSpPr>
          <p:spPr>
            <a:xfrm flipV="1">
              <a:off x="6418222" y="2564674"/>
              <a:ext cx="3914508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12" idx="2"/>
              <a:endCxn id="62" idx="2"/>
            </p:cNvCxnSpPr>
            <p:nvPr/>
          </p:nvCxnSpPr>
          <p:spPr>
            <a:xfrm flipV="1">
              <a:off x="7132326" y="2564674"/>
              <a:ext cx="3200404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110" idx="2"/>
              <a:endCxn id="62" idx="2"/>
            </p:cNvCxnSpPr>
            <p:nvPr/>
          </p:nvCxnSpPr>
          <p:spPr>
            <a:xfrm flipV="1">
              <a:off x="6418222" y="2564674"/>
              <a:ext cx="3914508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11" idx="2"/>
              <a:endCxn id="62" idx="2"/>
            </p:cNvCxnSpPr>
            <p:nvPr/>
          </p:nvCxnSpPr>
          <p:spPr>
            <a:xfrm flipV="1">
              <a:off x="6775274" y="2564674"/>
              <a:ext cx="3557456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07" idx="2"/>
              <a:endCxn id="62" idx="2"/>
            </p:cNvCxnSpPr>
            <p:nvPr/>
          </p:nvCxnSpPr>
          <p:spPr>
            <a:xfrm flipV="1">
              <a:off x="6422576" y="2564673"/>
              <a:ext cx="3910154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08" idx="2"/>
              <a:endCxn id="62" idx="2"/>
            </p:cNvCxnSpPr>
            <p:nvPr/>
          </p:nvCxnSpPr>
          <p:spPr>
            <a:xfrm flipV="1">
              <a:off x="6779628" y="2564673"/>
              <a:ext cx="3553102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109" idx="2"/>
              <a:endCxn id="62" idx="2"/>
            </p:cNvCxnSpPr>
            <p:nvPr/>
          </p:nvCxnSpPr>
          <p:spPr>
            <a:xfrm flipV="1">
              <a:off x="7136680" y="2564673"/>
              <a:ext cx="3196050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8451677" y="2455767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1023254" y="2511325"/>
            <a:ext cx="3810000" cy="2428280"/>
            <a:chOff x="1023254" y="2511325"/>
            <a:chExt cx="3810000" cy="2428280"/>
          </a:xfrm>
        </p:grpSpPr>
        <p:cxnSp>
          <p:nvCxnSpPr>
            <p:cNvPr id="52" name="直接箭头连接符 51"/>
            <p:cNvCxnSpPr>
              <a:stCxn id="6" idx="0"/>
              <a:endCxn id="15" idx="2"/>
            </p:cNvCxnSpPr>
            <p:nvPr/>
          </p:nvCxnSpPr>
          <p:spPr>
            <a:xfrm flipV="1">
              <a:off x="1737358" y="2516777"/>
              <a:ext cx="3095896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" idx="0"/>
              <a:endCxn id="15" idx="2"/>
            </p:cNvCxnSpPr>
            <p:nvPr/>
          </p:nvCxnSpPr>
          <p:spPr>
            <a:xfrm flipV="1">
              <a:off x="1023254" y="2516777"/>
              <a:ext cx="3810000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2" idx="0"/>
              <a:endCxn id="15" idx="2"/>
            </p:cNvCxnSpPr>
            <p:nvPr/>
          </p:nvCxnSpPr>
          <p:spPr>
            <a:xfrm flipV="1">
              <a:off x="1737358" y="2516777"/>
              <a:ext cx="3095896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10" idx="0"/>
              <a:endCxn id="15" idx="2"/>
            </p:cNvCxnSpPr>
            <p:nvPr/>
          </p:nvCxnSpPr>
          <p:spPr>
            <a:xfrm flipV="1">
              <a:off x="1023254" y="2516777"/>
              <a:ext cx="3810000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" idx="0"/>
              <a:endCxn id="15" idx="2"/>
            </p:cNvCxnSpPr>
            <p:nvPr/>
          </p:nvCxnSpPr>
          <p:spPr>
            <a:xfrm flipV="1">
              <a:off x="1380306" y="2516777"/>
              <a:ext cx="3452948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11" idx="0"/>
              <a:endCxn id="15" idx="2"/>
            </p:cNvCxnSpPr>
            <p:nvPr/>
          </p:nvCxnSpPr>
          <p:spPr>
            <a:xfrm flipV="1">
              <a:off x="1380306" y="2516777"/>
              <a:ext cx="3452948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7" idx="0"/>
              <a:endCxn id="15" idx="2"/>
            </p:cNvCxnSpPr>
            <p:nvPr/>
          </p:nvCxnSpPr>
          <p:spPr>
            <a:xfrm flipV="1">
              <a:off x="1027608" y="2516777"/>
              <a:ext cx="3805646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" idx="0"/>
              <a:endCxn id="15" idx="2"/>
            </p:cNvCxnSpPr>
            <p:nvPr/>
          </p:nvCxnSpPr>
          <p:spPr>
            <a:xfrm flipV="1">
              <a:off x="1384660" y="2516777"/>
              <a:ext cx="3448594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9" idx="0"/>
              <a:endCxn id="15" idx="2"/>
            </p:cNvCxnSpPr>
            <p:nvPr/>
          </p:nvCxnSpPr>
          <p:spPr>
            <a:xfrm flipV="1">
              <a:off x="1741712" y="2516777"/>
              <a:ext cx="3091542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2498203" y="2520555"/>
              <a:ext cx="59218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2094410" y="2524378"/>
              <a:ext cx="2734475" cy="2415227"/>
              <a:chOff x="2490672" y="4139044"/>
              <a:chExt cx="2734475" cy="2415227"/>
            </a:xfrm>
          </p:grpSpPr>
          <p:cxnSp>
            <p:nvCxnSpPr>
              <p:cNvPr id="134" name="直接箭头连接符 133"/>
              <p:cNvCxnSpPr>
                <a:stCxn id="38" idx="0"/>
              </p:cNvCxnSpPr>
              <p:nvPr/>
            </p:nvCxnSpPr>
            <p:spPr>
              <a:xfrm flipV="1">
                <a:off x="2834663" y="4139045"/>
                <a:ext cx="2390484" cy="20824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34" idx="0"/>
              </p:cNvCxnSpPr>
              <p:nvPr/>
            </p:nvCxnSpPr>
            <p:spPr>
              <a:xfrm flipV="1">
                <a:off x="2490672" y="4139045"/>
                <a:ext cx="2734474" cy="24152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39" idx="0"/>
              </p:cNvCxnSpPr>
              <p:nvPr/>
            </p:nvCxnSpPr>
            <p:spPr>
              <a:xfrm flipV="1">
                <a:off x="2834663" y="4139044"/>
                <a:ext cx="2390483" cy="241522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036315" y="2511325"/>
              <a:ext cx="3786604" cy="2086787"/>
              <a:chOff x="1438542" y="4139044"/>
              <a:chExt cx="3786604" cy="2086787"/>
            </a:xfrm>
          </p:grpSpPr>
          <p:cxnSp>
            <p:nvCxnSpPr>
              <p:cNvPr id="147" name="直接箭头连接符 146"/>
              <p:cNvCxnSpPr>
                <a:stCxn id="26" idx="0"/>
              </p:cNvCxnSpPr>
              <p:nvPr/>
            </p:nvCxnSpPr>
            <p:spPr>
              <a:xfrm flipV="1">
                <a:off x="2152646" y="4139044"/>
                <a:ext cx="3072500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24" idx="0"/>
              </p:cNvCxnSpPr>
              <p:nvPr/>
            </p:nvCxnSpPr>
            <p:spPr>
              <a:xfrm flipV="1">
                <a:off x="1438542" y="4139044"/>
                <a:ext cx="3786604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/>
              <p:cNvCxnSpPr>
                <a:stCxn id="25" idx="0"/>
              </p:cNvCxnSpPr>
              <p:nvPr/>
            </p:nvCxnSpPr>
            <p:spPr>
              <a:xfrm flipV="1">
                <a:off x="1795594" y="4139045"/>
                <a:ext cx="3429552" cy="20867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>
              <a:off x="1036315" y="2516759"/>
              <a:ext cx="3778974" cy="2414138"/>
              <a:chOff x="1446172" y="4139045"/>
              <a:chExt cx="3778974" cy="2414138"/>
            </a:xfrm>
          </p:grpSpPr>
          <p:cxnSp>
            <p:nvCxnSpPr>
              <p:cNvPr id="154" name="直接箭头连接符 153"/>
              <p:cNvCxnSpPr>
                <a:stCxn id="29" idx="0"/>
              </p:cNvCxnSpPr>
              <p:nvPr/>
            </p:nvCxnSpPr>
            <p:spPr>
              <a:xfrm flipV="1">
                <a:off x="2160276" y="4139045"/>
                <a:ext cx="3064870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/>
              <p:cNvCxnSpPr>
                <a:stCxn id="27" idx="0"/>
              </p:cNvCxnSpPr>
              <p:nvPr/>
            </p:nvCxnSpPr>
            <p:spPr>
              <a:xfrm flipV="1">
                <a:off x="1446172" y="4139045"/>
                <a:ext cx="3778974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>
                <a:stCxn id="28" idx="0"/>
              </p:cNvCxnSpPr>
              <p:nvPr/>
            </p:nvCxnSpPr>
            <p:spPr>
              <a:xfrm flipV="1">
                <a:off x="1803224" y="4139045"/>
                <a:ext cx="3421922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组合 168"/>
            <p:cNvGrpSpPr/>
            <p:nvPr/>
          </p:nvGrpSpPr>
          <p:grpSpPr>
            <a:xfrm>
              <a:off x="2081349" y="2529843"/>
              <a:ext cx="2745094" cy="927446"/>
              <a:chOff x="2480052" y="4139044"/>
              <a:chExt cx="2745094" cy="927446"/>
            </a:xfrm>
          </p:grpSpPr>
          <p:cxnSp>
            <p:nvCxnSpPr>
              <p:cNvPr id="170" name="直接箭头连接符 169"/>
              <p:cNvCxnSpPr>
                <a:stCxn id="35" idx="0"/>
              </p:cNvCxnSpPr>
              <p:nvPr/>
            </p:nvCxnSpPr>
            <p:spPr>
              <a:xfrm flipV="1">
                <a:off x="2824043" y="4139044"/>
                <a:ext cx="2401103" cy="92744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stCxn id="30" idx="0"/>
              </p:cNvCxnSpPr>
              <p:nvPr/>
            </p:nvCxnSpPr>
            <p:spPr>
              <a:xfrm flipV="1">
                <a:off x="2480052" y="4139045"/>
                <a:ext cx="2745094" cy="92744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直接箭头连接符 180"/>
            <p:cNvCxnSpPr>
              <a:stCxn id="33" idx="0"/>
            </p:cNvCxnSpPr>
            <p:nvPr/>
          </p:nvCxnSpPr>
          <p:spPr>
            <a:xfrm flipV="1">
              <a:off x="2094410" y="2511325"/>
              <a:ext cx="2717061" cy="20954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/>
            <p:cNvGrpSpPr/>
            <p:nvPr/>
          </p:nvGrpSpPr>
          <p:grpSpPr>
            <a:xfrm>
              <a:off x="2085703" y="2538537"/>
              <a:ext cx="2725768" cy="1301929"/>
              <a:chOff x="2499378" y="4139045"/>
              <a:chExt cx="2725768" cy="1301929"/>
            </a:xfrm>
          </p:grpSpPr>
          <p:cxnSp>
            <p:nvCxnSpPr>
              <p:cNvPr id="186" name="直接箭头连接符 185"/>
              <p:cNvCxnSpPr>
                <a:stCxn id="36" idx="0"/>
              </p:cNvCxnSpPr>
              <p:nvPr/>
            </p:nvCxnSpPr>
            <p:spPr>
              <a:xfrm flipV="1">
                <a:off x="2843369" y="4139045"/>
                <a:ext cx="2381777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/>
              <p:cNvCxnSpPr>
                <a:stCxn id="31" idx="0"/>
              </p:cNvCxnSpPr>
              <p:nvPr/>
            </p:nvCxnSpPr>
            <p:spPr>
              <a:xfrm flipV="1">
                <a:off x="2499378" y="4139045"/>
                <a:ext cx="2725768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组合 189"/>
            <p:cNvGrpSpPr/>
            <p:nvPr/>
          </p:nvGrpSpPr>
          <p:grpSpPr>
            <a:xfrm>
              <a:off x="2164480" y="2515669"/>
              <a:ext cx="2651325" cy="1746234"/>
              <a:chOff x="2573821" y="4139045"/>
              <a:chExt cx="2651325" cy="1746234"/>
            </a:xfrm>
          </p:grpSpPr>
          <p:cxnSp>
            <p:nvCxnSpPr>
              <p:cNvPr id="191" name="直接箭头连接符 190"/>
              <p:cNvCxnSpPr>
                <a:stCxn id="37" idx="0"/>
              </p:cNvCxnSpPr>
              <p:nvPr/>
            </p:nvCxnSpPr>
            <p:spPr>
              <a:xfrm flipV="1">
                <a:off x="2834681" y="4139045"/>
                <a:ext cx="2390465" cy="17079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/>
              <p:cNvCxnSpPr>
                <a:stCxn id="32" idx="7"/>
              </p:cNvCxnSpPr>
              <p:nvPr/>
            </p:nvCxnSpPr>
            <p:spPr>
              <a:xfrm flipV="1">
                <a:off x="2573821" y="4139045"/>
                <a:ext cx="2651325" cy="174623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组合 370"/>
          <p:cNvGrpSpPr/>
          <p:nvPr/>
        </p:nvGrpSpPr>
        <p:grpSpPr>
          <a:xfrm>
            <a:off x="1061354" y="2885841"/>
            <a:ext cx="3786077" cy="2053764"/>
            <a:chOff x="3168004" y="3608295"/>
            <a:chExt cx="3786077" cy="2053764"/>
          </a:xfrm>
        </p:grpSpPr>
        <p:cxnSp>
          <p:nvCxnSpPr>
            <p:cNvPr id="339" name="直接箭头连接符 338"/>
            <p:cNvCxnSpPr>
              <a:stCxn id="4" idx="0"/>
            </p:cNvCxnSpPr>
            <p:nvPr/>
          </p:nvCxnSpPr>
          <p:spPr>
            <a:xfrm flipV="1">
              <a:off x="3168004" y="3613747"/>
              <a:ext cx="3781723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箭头连接符 339"/>
            <p:cNvCxnSpPr>
              <a:stCxn id="35" idx="0"/>
            </p:cNvCxnSpPr>
            <p:nvPr/>
          </p:nvCxnSpPr>
          <p:spPr>
            <a:xfrm flipV="1">
              <a:off x="4570090" y="3613746"/>
              <a:ext cx="2379637" cy="56599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箭头连接符 340"/>
            <p:cNvCxnSpPr>
              <a:stCxn id="36" idx="0"/>
            </p:cNvCxnSpPr>
            <p:nvPr/>
          </p:nvCxnSpPr>
          <p:spPr>
            <a:xfrm flipV="1">
              <a:off x="4574444" y="3613746"/>
              <a:ext cx="2375283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/>
            <p:cNvCxnSpPr>
              <a:stCxn id="9" idx="0"/>
            </p:cNvCxnSpPr>
            <p:nvPr/>
          </p:nvCxnSpPr>
          <p:spPr>
            <a:xfrm flipV="1">
              <a:off x="3886462" y="3613746"/>
              <a:ext cx="3063265" cy="9404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/>
            <p:cNvCxnSpPr>
              <a:stCxn id="5" idx="0"/>
            </p:cNvCxnSpPr>
            <p:nvPr/>
          </p:nvCxnSpPr>
          <p:spPr>
            <a:xfrm flipV="1">
              <a:off x="3525056" y="3613747"/>
              <a:ext cx="3424671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/>
            <p:cNvCxnSpPr>
              <a:stCxn id="31" idx="0"/>
            </p:cNvCxnSpPr>
            <p:nvPr/>
          </p:nvCxnSpPr>
          <p:spPr>
            <a:xfrm flipV="1">
              <a:off x="4230453" y="3613746"/>
              <a:ext cx="2719274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344"/>
            <p:cNvCxnSpPr>
              <a:stCxn id="39" idx="0"/>
            </p:cNvCxnSpPr>
            <p:nvPr/>
          </p:nvCxnSpPr>
          <p:spPr>
            <a:xfrm flipV="1">
              <a:off x="4583151" y="3613748"/>
              <a:ext cx="2366576" cy="204831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345"/>
            <p:cNvCxnSpPr>
              <a:stCxn id="7" idx="0"/>
            </p:cNvCxnSpPr>
            <p:nvPr/>
          </p:nvCxnSpPr>
          <p:spPr>
            <a:xfrm flipV="1">
              <a:off x="3172358" y="3613748"/>
              <a:ext cx="3777369" cy="94046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箭头连接符 346"/>
            <p:cNvCxnSpPr>
              <a:stCxn id="37" idx="0"/>
            </p:cNvCxnSpPr>
            <p:nvPr/>
          </p:nvCxnSpPr>
          <p:spPr>
            <a:xfrm flipV="1">
              <a:off x="4570090" y="3613747"/>
              <a:ext cx="2379637" cy="13323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9" name="组合 348"/>
            <p:cNvGrpSpPr/>
            <p:nvPr/>
          </p:nvGrpSpPr>
          <p:grpSpPr>
            <a:xfrm>
              <a:off x="3538117" y="3621349"/>
              <a:ext cx="3415964" cy="1707925"/>
              <a:chOff x="1817906" y="4139046"/>
              <a:chExt cx="3415964" cy="1707925"/>
            </a:xfrm>
          </p:grpSpPr>
          <p:cxnSp>
            <p:nvCxnSpPr>
              <p:cNvPr id="350" name="直接箭头连接符 349"/>
              <p:cNvCxnSpPr>
                <a:stCxn id="38" idx="0"/>
              </p:cNvCxnSpPr>
              <p:nvPr/>
            </p:nvCxnSpPr>
            <p:spPr>
              <a:xfrm flipV="1">
                <a:off x="2862940" y="4139046"/>
                <a:ext cx="2362208" cy="1707925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/>
              <p:cNvCxnSpPr>
                <a:stCxn id="26" idx="0"/>
              </p:cNvCxnSpPr>
              <p:nvPr/>
            </p:nvCxnSpPr>
            <p:spPr>
              <a:xfrm flipV="1">
                <a:off x="2174958" y="4172654"/>
                <a:ext cx="3058912" cy="166560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/>
              <p:cNvCxnSpPr>
                <a:stCxn id="25" idx="0"/>
              </p:cNvCxnSpPr>
              <p:nvPr/>
            </p:nvCxnSpPr>
            <p:spPr>
              <a:xfrm flipV="1">
                <a:off x="1817906" y="4139046"/>
                <a:ext cx="3407240" cy="169921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组合 352"/>
            <p:cNvGrpSpPr/>
            <p:nvPr/>
          </p:nvGrpSpPr>
          <p:grpSpPr>
            <a:xfrm>
              <a:off x="3168004" y="3608295"/>
              <a:ext cx="3771388" cy="2053764"/>
              <a:chOff x="1453758" y="4139045"/>
              <a:chExt cx="3771388" cy="2053764"/>
            </a:xfrm>
          </p:grpSpPr>
          <p:cxnSp>
            <p:nvCxnSpPr>
              <p:cNvPr id="354" name="直接箭头连接符 353"/>
              <p:cNvCxnSpPr>
                <a:stCxn id="34" idx="0"/>
              </p:cNvCxnSpPr>
              <p:nvPr/>
            </p:nvCxnSpPr>
            <p:spPr>
              <a:xfrm flipV="1">
                <a:off x="2524914" y="4139045"/>
                <a:ext cx="2700232" cy="205376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箭头连接符 354"/>
              <p:cNvCxnSpPr>
                <a:stCxn id="10" idx="0"/>
              </p:cNvCxnSpPr>
              <p:nvPr/>
            </p:nvCxnSpPr>
            <p:spPr>
              <a:xfrm flipV="1">
                <a:off x="1453758" y="4139046"/>
                <a:ext cx="3771388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箭头连接符 355"/>
              <p:cNvCxnSpPr>
                <a:stCxn id="11" idx="0"/>
              </p:cNvCxnSpPr>
              <p:nvPr/>
            </p:nvCxnSpPr>
            <p:spPr>
              <a:xfrm flipV="1">
                <a:off x="1810810" y="4139046"/>
                <a:ext cx="3414336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组合 356"/>
            <p:cNvGrpSpPr/>
            <p:nvPr/>
          </p:nvGrpSpPr>
          <p:grpSpPr>
            <a:xfrm>
              <a:off x="3538117" y="3613728"/>
              <a:ext cx="3393646" cy="2039623"/>
              <a:chOff x="1831501" y="4139045"/>
              <a:chExt cx="3393646" cy="2039623"/>
            </a:xfrm>
          </p:grpSpPr>
          <p:cxnSp>
            <p:nvCxnSpPr>
              <p:cNvPr id="358" name="直接箭头连接符 357"/>
              <p:cNvCxnSpPr>
                <a:stCxn id="33" idx="0"/>
              </p:cNvCxnSpPr>
              <p:nvPr/>
            </p:nvCxnSpPr>
            <p:spPr>
              <a:xfrm flipV="1">
                <a:off x="2532544" y="4139045"/>
                <a:ext cx="2692603" cy="171554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/>
              <p:cNvCxnSpPr>
                <a:stCxn id="29" idx="0"/>
              </p:cNvCxnSpPr>
              <p:nvPr/>
            </p:nvCxnSpPr>
            <p:spPr>
              <a:xfrm flipV="1">
                <a:off x="2188553" y="4139045"/>
                <a:ext cx="3036593" cy="20396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箭头连接符 359"/>
              <p:cNvCxnSpPr>
                <a:stCxn id="28" idx="0"/>
              </p:cNvCxnSpPr>
              <p:nvPr/>
            </p:nvCxnSpPr>
            <p:spPr>
              <a:xfrm flipV="1">
                <a:off x="1831501" y="4139046"/>
                <a:ext cx="3393645" cy="203962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组合 360"/>
            <p:cNvGrpSpPr/>
            <p:nvPr/>
          </p:nvGrpSpPr>
          <p:grpSpPr>
            <a:xfrm>
              <a:off x="3882108" y="3626812"/>
              <a:ext cx="3060808" cy="552931"/>
              <a:chOff x="2164338" y="4139044"/>
              <a:chExt cx="3060808" cy="552931"/>
            </a:xfrm>
          </p:grpSpPr>
          <p:cxnSp>
            <p:nvCxnSpPr>
              <p:cNvPr id="362" name="直接箭头连接符 361"/>
              <p:cNvCxnSpPr>
                <a:stCxn id="6" idx="0"/>
              </p:cNvCxnSpPr>
              <p:nvPr/>
            </p:nvCxnSpPr>
            <p:spPr>
              <a:xfrm flipV="1">
                <a:off x="2164338" y="4139044"/>
                <a:ext cx="3060808" cy="5442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箭头连接符 362"/>
              <p:cNvCxnSpPr>
                <a:stCxn id="30" idx="0"/>
              </p:cNvCxnSpPr>
              <p:nvPr/>
            </p:nvCxnSpPr>
            <p:spPr>
              <a:xfrm flipV="1">
                <a:off x="2508329" y="4139046"/>
                <a:ext cx="2716817" cy="5529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直接箭头连接符 363"/>
            <p:cNvCxnSpPr>
              <a:stCxn id="27" idx="0"/>
            </p:cNvCxnSpPr>
            <p:nvPr/>
          </p:nvCxnSpPr>
          <p:spPr>
            <a:xfrm flipV="1">
              <a:off x="3181065" y="3608295"/>
              <a:ext cx="3746879" cy="20450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5" name="组合 364"/>
            <p:cNvGrpSpPr/>
            <p:nvPr/>
          </p:nvGrpSpPr>
          <p:grpSpPr>
            <a:xfrm>
              <a:off x="3181065" y="3630926"/>
              <a:ext cx="3759923" cy="1689640"/>
              <a:chOff x="1465224" y="4139046"/>
              <a:chExt cx="3759923" cy="1689640"/>
            </a:xfrm>
          </p:grpSpPr>
          <p:cxnSp>
            <p:nvCxnSpPr>
              <p:cNvPr id="366" name="直接箭头连接符 365"/>
              <p:cNvCxnSpPr>
                <a:stCxn id="8" idx="0"/>
              </p:cNvCxnSpPr>
              <p:nvPr/>
            </p:nvCxnSpPr>
            <p:spPr>
              <a:xfrm flipV="1">
                <a:off x="1813569" y="4139046"/>
                <a:ext cx="3411577" cy="9232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/>
              <p:cNvCxnSpPr>
                <a:stCxn id="24" idx="0"/>
              </p:cNvCxnSpPr>
              <p:nvPr/>
            </p:nvCxnSpPr>
            <p:spPr>
              <a:xfrm flipV="1">
                <a:off x="1465224" y="4139046"/>
                <a:ext cx="3759923" cy="16896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>
              <a:off x="3882108" y="3612638"/>
              <a:ext cx="3050170" cy="1333459"/>
              <a:chOff x="2174976" y="4139045"/>
              <a:chExt cx="3050170" cy="1333459"/>
            </a:xfrm>
          </p:grpSpPr>
          <p:cxnSp>
            <p:nvCxnSpPr>
              <p:cNvPr id="369" name="直接箭头连接符 368"/>
              <p:cNvCxnSpPr>
                <a:stCxn id="32" idx="0"/>
              </p:cNvCxnSpPr>
              <p:nvPr/>
            </p:nvCxnSpPr>
            <p:spPr>
              <a:xfrm flipV="1">
                <a:off x="2518967" y="4139046"/>
                <a:ext cx="2706179" cy="133345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箭头连接符 369"/>
              <p:cNvCxnSpPr>
                <a:stCxn id="12" idx="0"/>
              </p:cNvCxnSpPr>
              <p:nvPr/>
            </p:nvCxnSpPr>
            <p:spPr>
              <a:xfrm flipV="1">
                <a:off x="2174976" y="4139045"/>
                <a:ext cx="3050170" cy="132475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9" name="文本框 428"/>
          <p:cNvSpPr txBox="1"/>
          <p:nvPr/>
        </p:nvSpPr>
        <p:spPr>
          <a:xfrm>
            <a:off x="4047299" y="3622640"/>
            <a:ext cx="59218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2" name="组合 431"/>
          <p:cNvGrpSpPr/>
          <p:nvPr/>
        </p:nvGrpSpPr>
        <p:grpSpPr>
          <a:xfrm>
            <a:off x="6409515" y="2935339"/>
            <a:ext cx="3931921" cy="1837500"/>
            <a:chOff x="3296197" y="2891252"/>
            <a:chExt cx="3931921" cy="1837500"/>
          </a:xfrm>
        </p:grpSpPr>
        <p:cxnSp>
          <p:nvCxnSpPr>
            <p:cNvPr id="433" name="直接箭头连接符 432"/>
            <p:cNvCxnSpPr/>
            <p:nvPr/>
          </p:nvCxnSpPr>
          <p:spPr>
            <a:xfrm flipV="1">
              <a:off x="4010301" y="2891253"/>
              <a:ext cx="3217817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箭头连接符 433"/>
            <p:cNvCxnSpPr/>
            <p:nvPr/>
          </p:nvCxnSpPr>
          <p:spPr>
            <a:xfrm flipV="1">
              <a:off x="3296197" y="2891253"/>
              <a:ext cx="3931921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/>
            <p:nvPr/>
          </p:nvCxnSpPr>
          <p:spPr>
            <a:xfrm flipV="1">
              <a:off x="4010301" y="2891253"/>
              <a:ext cx="3217817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箭头连接符 435"/>
            <p:cNvCxnSpPr/>
            <p:nvPr/>
          </p:nvCxnSpPr>
          <p:spPr>
            <a:xfrm flipV="1">
              <a:off x="3296197" y="2891253"/>
              <a:ext cx="3931921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/>
            <p:nvPr/>
          </p:nvCxnSpPr>
          <p:spPr>
            <a:xfrm flipV="1">
              <a:off x="3653249" y="2891253"/>
              <a:ext cx="3574869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/>
            <p:nvPr/>
          </p:nvCxnSpPr>
          <p:spPr>
            <a:xfrm flipV="1">
              <a:off x="3300551" y="2891252"/>
              <a:ext cx="3927567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/>
            <p:cNvCxnSpPr/>
            <p:nvPr/>
          </p:nvCxnSpPr>
          <p:spPr>
            <a:xfrm flipV="1">
              <a:off x="3657603" y="2891252"/>
              <a:ext cx="3570515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 flipV="1">
              <a:off x="4014655" y="2891252"/>
              <a:ext cx="3213463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文本框 442"/>
            <p:cNvSpPr txBox="1"/>
            <p:nvPr/>
          </p:nvSpPr>
          <p:spPr>
            <a:xfrm>
              <a:off x="6265607" y="3366184"/>
              <a:ext cx="59218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6415496" y="3863000"/>
            <a:ext cx="970458" cy="1027612"/>
            <a:chOff x="1489164" y="2002971"/>
            <a:chExt cx="970458" cy="1027612"/>
          </a:xfrm>
          <a:solidFill>
            <a:srgbClr val="00B050"/>
          </a:solidFill>
        </p:grpSpPr>
        <p:sp>
          <p:nvSpPr>
            <p:cNvPr id="445" name="椭圆 444"/>
            <p:cNvSpPr/>
            <p:nvPr/>
          </p:nvSpPr>
          <p:spPr>
            <a:xfrm>
              <a:off x="1489164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椭圆 445"/>
            <p:cNvSpPr/>
            <p:nvPr/>
          </p:nvSpPr>
          <p:spPr>
            <a:xfrm>
              <a:off x="1846216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椭圆 446"/>
            <p:cNvSpPr/>
            <p:nvPr/>
          </p:nvSpPr>
          <p:spPr>
            <a:xfrm>
              <a:off x="2203268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椭圆 44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椭圆 44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椭圆 449"/>
            <p:cNvSpPr/>
            <p:nvPr/>
          </p:nvSpPr>
          <p:spPr>
            <a:xfrm>
              <a:off x="2207622" y="2386148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椭圆 450"/>
            <p:cNvSpPr/>
            <p:nvPr/>
          </p:nvSpPr>
          <p:spPr>
            <a:xfrm>
              <a:off x="1489164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椭圆 451"/>
            <p:cNvSpPr/>
            <p:nvPr/>
          </p:nvSpPr>
          <p:spPr>
            <a:xfrm>
              <a:off x="1846216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椭圆 452"/>
            <p:cNvSpPr/>
            <p:nvPr/>
          </p:nvSpPr>
          <p:spPr>
            <a:xfrm>
              <a:off x="2203268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4" name="文本框 453"/>
          <p:cNvSpPr txBox="1"/>
          <p:nvPr/>
        </p:nvSpPr>
        <p:spPr>
          <a:xfrm>
            <a:off x="3052124" y="5444701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权值不同</a:t>
            </a:r>
          </a:p>
        </p:txBody>
      </p:sp>
      <p:cxnSp>
        <p:nvCxnSpPr>
          <p:cNvPr id="456" name="直接箭头连接符 455"/>
          <p:cNvCxnSpPr/>
          <p:nvPr/>
        </p:nvCxnSpPr>
        <p:spPr>
          <a:xfrm>
            <a:off x="2925802" y="2808518"/>
            <a:ext cx="723847" cy="2636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箭头连接符 456"/>
          <p:cNvCxnSpPr/>
          <p:nvPr/>
        </p:nvCxnSpPr>
        <p:spPr>
          <a:xfrm flipH="1">
            <a:off x="3945210" y="3971095"/>
            <a:ext cx="324276" cy="1473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文本框 458"/>
          <p:cNvSpPr txBox="1"/>
          <p:nvPr/>
        </p:nvSpPr>
        <p:spPr>
          <a:xfrm>
            <a:off x="8800360" y="5388332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权值共享</a:t>
            </a:r>
          </a:p>
        </p:txBody>
      </p:sp>
      <p:cxnSp>
        <p:nvCxnSpPr>
          <p:cNvPr id="460" name="直接箭头连接符 459"/>
          <p:cNvCxnSpPr/>
          <p:nvPr/>
        </p:nvCxnSpPr>
        <p:spPr>
          <a:xfrm>
            <a:off x="8815157" y="2769325"/>
            <a:ext cx="582728" cy="2619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箭头连接符 460"/>
          <p:cNvCxnSpPr>
            <a:stCxn id="443" idx="2"/>
          </p:cNvCxnSpPr>
          <p:nvPr/>
        </p:nvCxnSpPr>
        <p:spPr>
          <a:xfrm>
            <a:off x="9675017" y="3871936"/>
            <a:ext cx="18429" cy="1516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文本框 466"/>
          <p:cNvSpPr txBox="1"/>
          <p:nvPr/>
        </p:nvSpPr>
        <p:spPr>
          <a:xfrm>
            <a:off x="3535570" y="1817728"/>
            <a:ext cx="113455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469" name="直接箭头连接符 468"/>
          <p:cNvCxnSpPr/>
          <p:nvPr/>
        </p:nvCxnSpPr>
        <p:spPr>
          <a:xfrm flipH="1">
            <a:off x="2998951" y="2267467"/>
            <a:ext cx="772200" cy="377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箭头连接符 473"/>
          <p:cNvCxnSpPr>
            <a:endCxn id="429" idx="0"/>
          </p:cNvCxnSpPr>
          <p:nvPr/>
        </p:nvCxnSpPr>
        <p:spPr>
          <a:xfrm>
            <a:off x="4272497" y="2319229"/>
            <a:ext cx="70894" cy="1303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文本框 480"/>
          <p:cNvSpPr txBox="1"/>
          <p:nvPr/>
        </p:nvSpPr>
        <p:spPr>
          <a:xfrm>
            <a:off x="9335937" y="1492886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局部连接</a:t>
            </a:r>
          </a:p>
        </p:txBody>
      </p:sp>
      <p:cxnSp>
        <p:nvCxnSpPr>
          <p:cNvPr id="482" name="直接箭头连接符 481"/>
          <p:cNvCxnSpPr>
            <a:endCxn id="123" idx="0"/>
          </p:cNvCxnSpPr>
          <p:nvPr/>
        </p:nvCxnSpPr>
        <p:spPr>
          <a:xfrm flipH="1">
            <a:off x="8747769" y="1942194"/>
            <a:ext cx="942492" cy="5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箭头连接符 482"/>
          <p:cNvCxnSpPr/>
          <p:nvPr/>
        </p:nvCxnSpPr>
        <p:spPr>
          <a:xfrm flipH="1">
            <a:off x="9794865" y="1985971"/>
            <a:ext cx="230046" cy="1462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文本框 485"/>
          <p:cNvSpPr txBox="1"/>
          <p:nvPr/>
        </p:nvSpPr>
        <p:spPr>
          <a:xfrm>
            <a:off x="6382053" y="461001"/>
            <a:ext cx="2479839" cy="1846659"/>
          </a:xfrm>
          <a:prstGeom prst="rect">
            <a:avLst/>
          </a:prstGeom>
          <a:solidFill>
            <a:srgbClr val="EFF343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全连接参数：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</a:rPr>
              <a:t>5×5×9+9=234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卷积核参数：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3×3+1=10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386726" y="5361042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4996534" y="3562927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6840572" y="2814967"/>
            <a:ext cx="706697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201" name="文本框 200"/>
          <p:cNvSpPr txBox="1"/>
          <p:nvPr/>
        </p:nvSpPr>
        <p:spPr>
          <a:xfrm>
            <a:off x="10466346" y="3627111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952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454" grpId="0"/>
      <p:bldP spid="459" grpId="0"/>
      <p:bldP spid="467" grpId="0"/>
      <p:bldP spid="481" grpId="0"/>
      <p:bldP spid="486" grpId="0" animBg="1"/>
      <p:bldP spid="200" grpId="0"/>
      <p:bldP spid="20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99" y="2124890"/>
            <a:ext cx="6360973" cy="3944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333052"/>
            <a:ext cx="6244048" cy="3528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6583" y="2333052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5237" y="2337399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5237" y="8461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9726" y="4963886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7723" y="4955177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300549" y="1295036"/>
            <a:ext cx="2564688" cy="99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791904" y="1314930"/>
            <a:ext cx="680065" cy="1005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203048" y="1426091"/>
            <a:ext cx="3076772" cy="346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47969" y="1430123"/>
            <a:ext cx="896296" cy="3458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65182" y="2788008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6659" y="2779299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97873" y="5368826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73163" y="5380490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14694" y="8207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140543" y="1417638"/>
            <a:ext cx="2990291" cy="1320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033841" y="1444441"/>
            <a:ext cx="3344921" cy="3882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670766" y="1417638"/>
            <a:ext cx="754245" cy="1312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516659" y="1444441"/>
            <a:ext cx="1005853" cy="3878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78" y="2289507"/>
            <a:ext cx="15312221" cy="166751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733272" y="5998274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96117" y="5834636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070180" y="4239877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202519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788" y="1674487"/>
            <a:ext cx="9258980" cy="342513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487"/>
            <a:ext cx="10363200" cy="4572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      图象                                                           匹配结果                                               加</a:t>
            </a:r>
            <a:r>
              <a:rPr lang="en-US" altLang="zh-CN" sz="2000" dirty="0"/>
              <a:t>sigmoid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95" y="1851711"/>
            <a:ext cx="5577664" cy="30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9549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对于二维输入，一般是</a:t>
            </a:r>
            <a:r>
              <a:rPr lang="en-US" altLang="zh-CN" dirty="0"/>
              <a:t>3×3</a:t>
            </a:r>
            <a:r>
              <a:rPr lang="zh-CN" altLang="en-US" dirty="0"/>
              <a:t>、</a:t>
            </a:r>
            <a:r>
              <a:rPr lang="en-US" altLang="zh-CN" dirty="0"/>
              <a:t>5×5</a:t>
            </a:r>
            <a:r>
              <a:rPr lang="zh-CN" altLang="en-US" dirty="0"/>
              <a:t>、</a:t>
            </a:r>
            <a:r>
              <a:rPr lang="en-US" altLang="zh-CN" dirty="0"/>
              <a:t>7×7…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886858" y="2451945"/>
            <a:ext cx="962296" cy="977220"/>
            <a:chOff x="1489165" y="2769325"/>
            <a:chExt cx="962296" cy="977220"/>
          </a:xfrm>
          <a:solidFill>
            <a:schemeClr val="tx1"/>
          </a:solidFill>
        </p:grpSpPr>
        <p:sp>
          <p:nvSpPr>
            <p:cNvPr id="11" name="椭圆 1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47024" y="3225583"/>
            <a:ext cx="2378386" cy="2455640"/>
            <a:chOff x="1489165" y="2002971"/>
            <a:chExt cx="2378386" cy="2455640"/>
          </a:xfrm>
          <a:solidFill>
            <a:schemeClr val="tx1"/>
          </a:solidFill>
        </p:grpSpPr>
        <p:sp>
          <p:nvSpPr>
            <p:cNvPr id="31" name="椭圆 30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270068" y="20090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274422" y="239220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270068" y="277538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283129" y="315856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283129" y="34913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619359" y="200791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623713" y="239108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619359" y="277426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632420" y="315744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632420" y="349022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502226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9278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216330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560321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04312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283129" y="38434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632420" y="38423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502226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859278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216330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560321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04312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283129" y="419470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632420" y="419358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0" name="直接箭头连接符 79"/>
          <p:cNvCxnSpPr>
            <a:stCxn id="31" idx="6"/>
            <a:endCxn id="11" idx="2"/>
          </p:cNvCxnSpPr>
          <p:nvPr/>
        </p:nvCxnSpPr>
        <p:spPr>
          <a:xfrm flipV="1">
            <a:off x="2882155" y="2582574"/>
            <a:ext cx="5004703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32" idx="6"/>
            <a:endCxn id="11" idx="2"/>
          </p:cNvCxnSpPr>
          <p:nvPr/>
        </p:nvCxnSpPr>
        <p:spPr>
          <a:xfrm flipV="1">
            <a:off x="3239207" y="2582574"/>
            <a:ext cx="4647651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33" idx="6"/>
            <a:endCxn id="11" idx="2"/>
          </p:cNvCxnSpPr>
          <p:nvPr/>
        </p:nvCxnSpPr>
        <p:spPr>
          <a:xfrm flipV="1">
            <a:off x="3596259" y="2582574"/>
            <a:ext cx="4290599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4" idx="6"/>
            <a:endCxn id="11" idx="2"/>
          </p:cNvCxnSpPr>
          <p:nvPr/>
        </p:nvCxnSpPr>
        <p:spPr>
          <a:xfrm flipV="1">
            <a:off x="2886509" y="2582574"/>
            <a:ext cx="5000349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51" idx="6"/>
            <a:endCxn id="11" idx="2"/>
          </p:cNvCxnSpPr>
          <p:nvPr/>
        </p:nvCxnSpPr>
        <p:spPr>
          <a:xfrm flipV="1">
            <a:off x="4284241" y="2582574"/>
            <a:ext cx="3602617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6" idx="6"/>
            <a:endCxn id="11" idx="2"/>
          </p:cNvCxnSpPr>
          <p:nvPr/>
        </p:nvCxnSpPr>
        <p:spPr>
          <a:xfrm flipV="1">
            <a:off x="3940250" y="2582574"/>
            <a:ext cx="3946608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2" idx="6"/>
            <a:endCxn id="11" idx="2"/>
          </p:cNvCxnSpPr>
          <p:nvPr/>
        </p:nvCxnSpPr>
        <p:spPr>
          <a:xfrm flipV="1">
            <a:off x="4288595" y="2582574"/>
            <a:ext cx="3598263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47" idx="6"/>
            <a:endCxn id="11" idx="2"/>
          </p:cNvCxnSpPr>
          <p:nvPr/>
        </p:nvCxnSpPr>
        <p:spPr>
          <a:xfrm flipV="1">
            <a:off x="3944604" y="2582574"/>
            <a:ext cx="3942254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36" idx="6"/>
            <a:endCxn id="11" idx="2"/>
          </p:cNvCxnSpPr>
          <p:nvPr/>
        </p:nvCxnSpPr>
        <p:spPr>
          <a:xfrm flipV="1">
            <a:off x="3600613" y="2582574"/>
            <a:ext cx="4286245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35" idx="6"/>
            <a:endCxn id="11" idx="2"/>
          </p:cNvCxnSpPr>
          <p:nvPr/>
        </p:nvCxnSpPr>
        <p:spPr>
          <a:xfrm flipV="1">
            <a:off x="3243561" y="2582574"/>
            <a:ext cx="4643297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53" idx="6"/>
            <a:endCxn id="11" idx="2"/>
          </p:cNvCxnSpPr>
          <p:nvPr/>
        </p:nvCxnSpPr>
        <p:spPr>
          <a:xfrm flipV="1">
            <a:off x="4284241" y="2582574"/>
            <a:ext cx="3602617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48" idx="6"/>
            <a:endCxn id="11" idx="2"/>
          </p:cNvCxnSpPr>
          <p:nvPr/>
        </p:nvCxnSpPr>
        <p:spPr>
          <a:xfrm flipV="1">
            <a:off x="3940250" y="2582574"/>
            <a:ext cx="3946608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39" idx="6"/>
            <a:endCxn id="11" idx="2"/>
          </p:cNvCxnSpPr>
          <p:nvPr/>
        </p:nvCxnSpPr>
        <p:spPr>
          <a:xfrm flipV="1">
            <a:off x="3596259" y="2582574"/>
            <a:ext cx="4290599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38" idx="6"/>
            <a:endCxn id="11" idx="2"/>
          </p:cNvCxnSpPr>
          <p:nvPr/>
        </p:nvCxnSpPr>
        <p:spPr>
          <a:xfrm flipV="1">
            <a:off x="3239207" y="2582574"/>
            <a:ext cx="4647651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37" idx="6"/>
            <a:endCxn id="11" idx="2"/>
          </p:cNvCxnSpPr>
          <p:nvPr/>
        </p:nvCxnSpPr>
        <p:spPr>
          <a:xfrm flipV="1">
            <a:off x="2882155" y="2582574"/>
            <a:ext cx="5004703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54" idx="6"/>
            <a:endCxn id="11" idx="2"/>
          </p:cNvCxnSpPr>
          <p:nvPr/>
        </p:nvCxnSpPr>
        <p:spPr>
          <a:xfrm flipV="1">
            <a:off x="4297302" y="2582574"/>
            <a:ext cx="3589556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49" idx="6"/>
            <a:endCxn id="11" idx="2"/>
          </p:cNvCxnSpPr>
          <p:nvPr/>
        </p:nvCxnSpPr>
        <p:spPr>
          <a:xfrm flipV="1">
            <a:off x="3953311" y="2582574"/>
            <a:ext cx="3933547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42" idx="5"/>
            <a:endCxn id="11" idx="2"/>
          </p:cNvCxnSpPr>
          <p:nvPr/>
        </p:nvCxnSpPr>
        <p:spPr>
          <a:xfrm flipV="1">
            <a:off x="3574886" y="2582574"/>
            <a:ext cx="4311972" cy="201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41" idx="6"/>
            <a:endCxn id="11" idx="2"/>
          </p:cNvCxnSpPr>
          <p:nvPr/>
        </p:nvCxnSpPr>
        <p:spPr>
          <a:xfrm flipV="1">
            <a:off x="3252268" y="2582574"/>
            <a:ext cx="4634590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40" idx="6"/>
            <a:endCxn id="11" idx="2"/>
          </p:cNvCxnSpPr>
          <p:nvPr/>
        </p:nvCxnSpPr>
        <p:spPr>
          <a:xfrm flipV="1">
            <a:off x="2895216" y="2582574"/>
            <a:ext cx="4991642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55" idx="6"/>
            <a:endCxn id="11" idx="2"/>
          </p:cNvCxnSpPr>
          <p:nvPr/>
        </p:nvCxnSpPr>
        <p:spPr>
          <a:xfrm flipV="1">
            <a:off x="4297302" y="2582574"/>
            <a:ext cx="3589556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0" idx="6"/>
            <a:endCxn id="11" idx="2"/>
          </p:cNvCxnSpPr>
          <p:nvPr/>
        </p:nvCxnSpPr>
        <p:spPr>
          <a:xfrm flipV="1">
            <a:off x="3953311" y="2582574"/>
            <a:ext cx="3933547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45" idx="6"/>
            <a:endCxn id="11" idx="2"/>
          </p:cNvCxnSpPr>
          <p:nvPr/>
        </p:nvCxnSpPr>
        <p:spPr>
          <a:xfrm flipV="1">
            <a:off x="3609320" y="2582574"/>
            <a:ext cx="4277538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>
            <a:stCxn id="44" idx="6"/>
            <a:endCxn id="11" idx="2"/>
          </p:cNvCxnSpPr>
          <p:nvPr/>
        </p:nvCxnSpPr>
        <p:spPr>
          <a:xfrm flipV="1">
            <a:off x="3252268" y="2582574"/>
            <a:ext cx="4634590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43" idx="6"/>
            <a:endCxn id="11" idx="2"/>
          </p:cNvCxnSpPr>
          <p:nvPr/>
        </p:nvCxnSpPr>
        <p:spPr>
          <a:xfrm flipV="1">
            <a:off x="2895216" y="2582574"/>
            <a:ext cx="4991642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5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填充</a:t>
            </a:r>
          </a:p>
        </p:txBody>
      </p:sp>
      <p:sp>
        <p:nvSpPr>
          <p:cNvPr id="15" name="椭圆 14"/>
          <p:cNvSpPr/>
          <p:nvPr/>
        </p:nvSpPr>
        <p:spPr>
          <a:xfrm>
            <a:off x="3382349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39401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96453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386703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755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0807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82349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39401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096453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95410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52462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09514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95410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2462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09514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440444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444798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440444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453505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53505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784435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88789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784435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7496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797496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3003529" y="2979565"/>
            <a:ext cx="2421860" cy="2586547"/>
            <a:chOff x="3003529" y="2979565"/>
            <a:chExt cx="2421860" cy="2586547"/>
          </a:xfrm>
        </p:grpSpPr>
        <p:sp>
          <p:nvSpPr>
            <p:cNvPr id="63" name="椭圆 62"/>
            <p:cNvSpPr/>
            <p:nvPr/>
          </p:nvSpPr>
          <p:spPr>
            <a:xfrm>
              <a:off x="5154548" y="3424436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158902" y="3807613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5154548" y="41907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5167609" y="457396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167609" y="490675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003529" y="338687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07883" y="3770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003529" y="4153228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016590" y="453640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016590" y="48691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418059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775111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132163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4476154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820145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190258" y="530485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039239" y="526729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396948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754000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111052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4455043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799034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5169147" y="301712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018128" y="297956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016590" y="1965105"/>
            <a:ext cx="3914508" cy="2059624"/>
            <a:chOff x="3016590" y="1965105"/>
            <a:chExt cx="3914508" cy="2059624"/>
          </a:xfrm>
        </p:grpSpPr>
        <p:grpSp>
          <p:nvGrpSpPr>
            <p:cNvPr id="40" name="组合 39"/>
            <p:cNvGrpSpPr/>
            <p:nvPr/>
          </p:nvGrpSpPr>
          <p:grpSpPr>
            <a:xfrm>
              <a:off x="3016590" y="1965105"/>
              <a:ext cx="3914508" cy="1928996"/>
              <a:chOff x="6418222" y="2455767"/>
              <a:chExt cx="3914508" cy="1928996"/>
            </a:xfrm>
          </p:grpSpPr>
          <p:cxnSp>
            <p:nvCxnSpPr>
              <p:cNvPr id="41" name="直接箭头连接符 40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endCxn id="5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5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endCxn id="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016591" y="2997117"/>
              <a:ext cx="953589" cy="1027612"/>
              <a:chOff x="1489165" y="2002971"/>
              <a:chExt cx="953589" cy="102761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6944163" y="1965105"/>
            <a:ext cx="1658984" cy="1793966"/>
            <a:chOff x="7309915" y="2351200"/>
            <a:chExt cx="1658984" cy="1793966"/>
          </a:xfrm>
        </p:grpSpPr>
        <p:sp>
          <p:nvSpPr>
            <p:cNvPr id="142" name="椭圆 141"/>
            <p:cNvSpPr/>
            <p:nvPr/>
          </p:nvSpPr>
          <p:spPr>
            <a:xfrm>
              <a:off x="7309915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7666967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24019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7314269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7671321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8028373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7309915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7666967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8024019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7309915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7666967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8024019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7309915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7666967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8024019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8368016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8372370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8368016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8368016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8368016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8729414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8733768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8729414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8729414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8729414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6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步长</a:t>
            </a:r>
          </a:p>
        </p:txBody>
      </p:sp>
      <p:grpSp>
        <p:nvGrpSpPr>
          <p:cNvPr id="243" name="组合 242"/>
          <p:cNvGrpSpPr/>
          <p:nvPr/>
        </p:nvGrpSpPr>
        <p:grpSpPr>
          <a:xfrm>
            <a:off x="5495110" y="321333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244" name="椭圆 24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椭圆 24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椭圆 24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椭圆 25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椭圆 252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椭圆 253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椭圆 255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椭圆 257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椭圆 263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椭圆 266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9422676" y="2150901"/>
            <a:ext cx="938449" cy="938628"/>
            <a:chOff x="1489165" y="2002971"/>
            <a:chExt cx="938449" cy="938628"/>
          </a:xfrm>
          <a:solidFill>
            <a:srgbClr val="FFFF00"/>
          </a:solidFill>
        </p:grpSpPr>
        <p:sp>
          <p:nvSpPr>
            <p:cNvPr id="270" name="椭圆 269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218812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椭圆 271"/>
            <p:cNvSpPr/>
            <p:nvPr/>
          </p:nvSpPr>
          <p:spPr>
            <a:xfrm>
              <a:off x="1493519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椭圆 272"/>
            <p:cNvSpPr/>
            <p:nvPr/>
          </p:nvSpPr>
          <p:spPr>
            <a:xfrm>
              <a:off x="2192483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5499459" y="3213339"/>
            <a:ext cx="953589" cy="1027612"/>
            <a:chOff x="1489165" y="2002971"/>
            <a:chExt cx="953589" cy="1027612"/>
          </a:xfrm>
        </p:grpSpPr>
        <p:sp>
          <p:nvSpPr>
            <p:cNvPr id="275" name="椭圆 2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椭圆 2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椭圆 2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椭圆 27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椭圆 28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椭圆 28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5531264" y="2253638"/>
            <a:ext cx="3923217" cy="1856684"/>
            <a:chOff x="6806687" y="2757914"/>
            <a:chExt cx="3923217" cy="1856684"/>
          </a:xfrm>
        </p:grpSpPr>
        <p:cxnSp>
          <p:nvCxnSpPr>
            <p:cNvPr id="285" name="直接箭头连接符 284"/>
            <p:cNvCxnSpPr>
              <a:stCxn id="277" idx="2"/>
              <a:endCxn id="270" idx="2"/>
            </p:cNvCxnSpPr>
            <p:nvPr/>
          </p:nvCxnSpPr>
          <p:spPr>
            <a:xfrm flipV="1">
              <a:off x="7520791" y="2785806"/>
              <a:ext cx="3209113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>
              <a:stCxn id="275" idx="2"/>
              <a:endCxn id="270" idx="2"/>
            </p:cNvCxnSpPr>
            <p:nvPr/>
          </p:nvCxnSpPr>
          <p:spPr>
            <a:xfrm flipV="1">
              <a:off x="6806687" y="2785806"/>
              <a:ext cx="3923217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箭头连接符 286"/>
            <p:cNvCxnSpPr>
              <a:stCxn id="283" idx="2"/>
              <a:endCxn id="270" idx="2"/>
            </p:cNvCxnSpPr>
            <p:nvPr/>
          </p:nvCxnSpPr>
          <p:spPr>
            <a:xfrm flipV="1">
              <a:off x="7520791" y="2785806"/>
              <a:ext cx="3209113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箭头连接符 287"/>
            <p:cNvCxnSpPr>
              <a:stCxn id="281" idx="2"/>
              <a:endCxn id="270" idx="2"/>
            </p:cNvCxnSpPr>
            <p:nvPr/>
          </p:nvCxnSpPr>
          <p:spPr>
            <a:xfrm flipV="1">
              <a:off x="6806687" y="2785806"/>
              <a:ext cx="3923217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箭头连接符 288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/>
            <p:cNvCxnSpPr>
              <a:stCxn id="282" idx="2"/>
              <a:endCxn id="270" idx="2"/>
            </p:cNvCxnSpPr>
            <p:nvPr/>
          </p:nvCxnSpPr>
          <p:spPr>
            <a:xfrm flipV="1">
              <a:off x="7163739" y="2785806"/>
              <a:ext cx="3566165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箭头连接符 290"/>
            <p:cNvCxnSpPr>
              <a:stCxn id="278" idx="2"/>
              <a:endCxn id="270" idx="2"/>
            </p:cNvCxnSpPr>
            <p:nvPr/>
          </p:nvCxnSpPr>
          <p:spPr>
            <a:xfrm flipV="1">
              <a:off x="6811041" y="2785806"/>
              <a:ext cx="3918863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>
              <a:stCxn id="279" idx="2"/>
              <a:endCxn id="270" idx="2"/>
            </p:cNvCxnSpPr>
            <p:nvPr/>
          </p:nvCxnSpPr>
          <p:spPr>
            <a:xfrm flipV="1">
              <a:off x="7168093" y="2785806"/>
              <a:ext cx="3561811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>
              <a:stCxn id="280" idx="2"/>
              <a:endCxn id="270" idx="2"/>
            </p:cNvCxnSpPr>
            <p:nvPr/>
          </p:nvCxnSpPr>
          <p:spPr>
            <a:xfrm flipV="1">
              <a:off x="7525145" y="2785806"/>
              <a:ext cx="3204759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文本框 294"/>
            <p:cNvSpPr txBox="1"/>
            <p:nvPr/>
          </p:nvSpPr>
          <p:spPr>
            <a:xfrm>
              <a:off x="8451677" y="2757914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196908" y="2183522"/>
            <a:ext cx="3914508" cy="2059624"/>
            <a:chOff x="1747321" y="2402459"/>
            <a:chExt cx="3914508" cy="2059624"/>
          </a:xfrm>
        </p:grpSpPr>
        <p:grpSp>
          <p:nvGrpSpPr>
            <p:cNvPr id="297" name="组合 296"/>
            <p:cNvGrpSpPr/>
            <p:nvPr/>
          </p:nvGrpSpPr>
          <p:grpSpPr>
            <a:xfrm>
              <a:off x="1747322" y="3434471"/>
              <a:ext cx="953589" cy="1027612"/>
              <a:chOff x="1489165" y="2002971"/>
              <a:chExt cx="953589" cy="1027612"/>
            </a:xfrm>
          </p:grpSpPr>
          <p:sp>
            <p:nvSpPr>
              <p:cNvPr id="310" name="椭圆 309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椭圆 310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椭圆 312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>
              <a:off x="1747321" y="2402459"/>
              <a:ext cx="3914508" cy="1928996"/>
              <a:chOff x="6418222" y="2455767"/>
              <a:chExt cx="3914508" cy="1928996"/>
            </a:xfrm>
          </p:grpSpPr>
          <p:cxnSp>
            <p:nvCxnSpPr>
              <p:cNvPr id="299" name="直接箭头连接符 298"/>
              <p:cNvCxnSpPr>
                <a:stCxn id="312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箭头连接符 299"/>
              <p:cNvCxnSpPr>
                <a:stCxn id="310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箭头连接符 300"/>
              <p:cNvCxnSpPr>
                <a:stCxn id="318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箭头连接符 301"/>
              <p:cNvCxnSpPr>
                <a:stCxn id="316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箭头连接符 302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箭头连接符 303"/>
              <p:cNvCxnSpPr>
                <a:stCxn id="317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箭头连接符 304"/>
              <p:cNvCxnSpPr>
                <a:stCxn id="313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箭头连接符 305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箭头连接符 306"/>
              <p:cNvCxnSpPr>
                <a:stCxn id="314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箭头连接符 307"/>
              <p:cNvCxnSpPr>
                <a:stCxn id="31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文本框 308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19" name="内容占位符 2"/>
          <p:cNvSpPr>
            <a:spLocks noGrp="1"/>
          </p:cNvSpPr>
          <p:nvPr>
            <p:ph sz="quarter" idx="1"/>
          </p:nvPr>
        </p:nvSpPr>
        <p:spPr>
          <a:xfrm>
            <a:off x="1274860" y="1693688"/>
            <a:ext cx="10363200" cy="4572000"/>
          </a:xfrm>
        </p:spPr>
        <p:txBody>
          <a:bodyPr/>
          <a:lstStyle/>
          <a:p>
            <a:r>
              <a:rPr lang="zh-CN" altLang="en-US" dirty="0"/>
              <a:t>步长</a:t>
            </a:r>
            <a:endParaRPr lang="en-US" altLang="zh-CN" dirty="0"/>
          </a:p>
          <a:p>
            <a:pPr lvl="1"/>
            <a:r>
              <a:rPr lang="zh-CN" altLang="en-US" dirty="0"/>
              <a:t>卷积核每次移动的距离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步长是可以设定的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2</a:t>
            </a:r>
            <a:r>
              <a:rPr lang="zh-CN" altLang="en-US" dirty="0"/>
              <a:t>为例</a:t>
            </a:r>
          </a:p>
        </p:txBody>
      </p:sp>
      <p:grpSp>
        <p:nvGrpSpPr>
          <p:cNvPr id="320" name="组合 319"/>
          <p:cNvGrpSpPr/>
          <p:nvPr/>
        </p:nvGrpSpPr>
        <p:grpSpPr>
          <a:xfrm>
            <a:off x="5505233" y="2927579"/>
            <a:ext cx="3914508" cy="2043722"/>
            <a:chOff x="1747321" y="2402459"/>
            <a:chExt cx="3914508" cy="2043722"/>
          </a:xfrm>
        </p:grpSpPr>
        <p:grpSp>
          <p:nvGrpSpPr>
            <p:cNvPr id="321" name="组合 320"/>
            <p:cNvGrpSpPr/>
            <p:nvPr/>
          </p:nvGrpSpPr>
          <p:grpSpPr>
            <a:xfrm>
              <a:off x="1747322" y="3434471"/>
              <a:ext cx="953589" cy="1011710"/>
              <a:chOff x="1489165" y="2002971"/>
              <a:chExt cx="953589" cy="1011710"/>
            </a:xfrm>
          </p:grpSpPr>
          <p:sp>
            <p:nvSpPr>
              <p:cNvPr id="334" name="椭圆 333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椭圆 335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椭圆 337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1489165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1846217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2203269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" name="组合 321"/>
            <p:cNvGrpSpPr/>
            <p:nvPr/>
          </p:nvGrpSpPr>
          <p:grpSpPr>
            <a:xfrm>
              <a:off x="1747321" y="2402459"/>
              <a:ext cx="3914508" cy="1913094"/>
              <a:chOff x="6418222" y="2455767"/>
              <a:chExt cx="3914508" cy="1913094"/>
            </a:xfrm>
          </p:grpSpPr>
          <p:cxnSp>
            <p:nvCxnSpPr>
              <p:cNvPr id="323" name="直接箭头连接符 322"/>
              <p:cNvCxnSpPr>
                <a:stCxn id="336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323"/>
              <p:cNvCxnSpPr>
                <a:stCxn id="334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箭头连接符 324"/>
              <p:cNvCxnSpPr>
                <a:stCxn id="342" idx="2"/>
              </p:cNvCxnSpPr>
              <p:nvPr/>
            </p:nvCxnSpPr>
            <p:spPr>
              <a:xfrm flipV="1">
                <a:off x="7132326" y="2548772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箭头连接符 325"/>
              <p:cNvCxnSpPr>
                <a:stCxn id="340" idx="2"/>
              </p:cNvCxnSpPr>
              <p:nvPr/>
            </p:nvCxnSpPr>
            <p:spPr>
              <a:xfrm flipV="1">
                <a:off x="6418222" y="2548772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箭头连接符 326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箭头连接符 327"/>
              <p:cNvCxnSpPr>
                <a:stCxn id="341" idx="2"/>
              </p:cNvCxnSpPr>
              <p:nvPr/>
            </p:nvCxnSpPr>
            <p:spPr>
              <a:xfrm flipV="1">
                <a:off x="6775274" y="2548772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箭头连接符 328"/>
              <p:cNvCxnSpPr>
                <a:stCxn id="337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箭头连接符 329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箭头连接符 330"/>
              <p:cNvCxnSpPr>
                <a:stCxn id="338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箭头连接符 331"/>
              <p:cNvCxnSpPr>
                <a:stCxn id="339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文本框 332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多卷积核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" y="2364143"/>
            <a:ext cx="8141470" cy="196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4" y="1186597"/>
            <a:ext cx="8168087" cy="1408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7" y="4047393"/>
            <a:ext cx="8510136" cy="1467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62" y="1319122"/>
            <a:ext cx="7776896" cy="10356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47" y="2711571"/>
            <a:ext cx="7659926" cy="1017823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1415345" y="1550163"/>
            <a:ext cx="3196165" cy="8139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218427" y="1550162"/>
            <a:ext cx="3140765" cy="82287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2"/>
          </p:cNvCxnSpPr>
          <p:nvPr/>
        </p:nvCxnSpPr>
        <p:spPr>
          <a:xfrm flipV="1">
            <a:off x="1415345" y="2354733"/>
            <a:ext cx="3196165" cy="823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18427" y="2345233"/>
            <a:ext cx="3196165" cy="83289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4611510" y="1209425"/>
            <a:ext cx="2619539" cy="33123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5414592" y="1474400"/>
            <a:ext cx="2067985" cy="8803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359192" y="1192736"/>
            <a:ext cx="2145259" cy="35742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611510" y="1462848"/>
            <a:ext cx="2609077" cy="8929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218427" y="2371185"/>
            <a:ext cx="3190143" cy="57142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2218427" y="3178123"/>
            <a:ext cx="3190143" cy="50051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1415345" y="2380082"/>
            <a:ext cx="3225797" cy="568288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378938" y="2942613"/>
            <a:ext cx="2182766" cy="1102026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611510" y="3729395"/>
            <a:ext cx="2652887" cy="633243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611510" y="2949046"/>
            <a:ext cx="2652887" cy="110724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2" idx="2"/>
          </p:cNvCxnSpPr>
          <p:nvPr/>
        </p:nvCxnSpPr>
        <p:spPr>
          <a:xfrm>
            <a:off x="1410716" y="3178123"/>
            <a:ext cx="3200794" cy="55127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5398949" y="3689405"/>
            <a:ext cx="2162755" cy="64253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258"/>
          <p:cNvSpPr txBox="1"/>
          <p:nvPr/>
        </p:nvSpPr>
        <p:spPr>
          <a:xfrm>
            <a:off x="8726418" y="1565066"/>
            <a:ext cx="2599568" cy="9174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1*0+0*0+(-1)*0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+1*0+0*9+(-1)*5 = -4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242"/>
          <p:cNvSpPr txBox="1"/>
          <p:nvPr/>
        </p:nvSpPr>
        <p:spPr>
          <a:xfrm>
            <a:off x="8810823" y="4056289"/>
            <a:ext cx="1781908" cy="49797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236"/>
          <p:cNvSpPr txBox="1"/>
          <p:nvPr/>
        </p:nvSpPr>
        <p:spPr>
          <a:xfrm>
            <a:off x="4557271" y="4140313"/>
            <a:ext cx="987274" cy="38252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244"/>
          <p:cNvSpPr txBox="1"/>
          <p:nvPr/>
        </p:nvSpPr>
        <p:spPr>
          <a:xfrm>
            <a:off x="8726418" y="4402359"/>
            <a:ext cx="2196659" cy="96569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indent="66675" algn="just">
              <a:spcAft>
                <a:spcPts val="0"/>
              </a:spcAft>
              <a:defRPr sz="16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(-1)*0+0*0+1*0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+(-1)*0+0*9+1*5 = 6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248"/>
          <p:cNvSpPr txBox="1"/>
          <p:nvPr/>
        </p:nvSpPr>
        <p:spPr>
          <a:xfrm>
            <a:off x="4611510" y="984237"/>
            <a:ext cx="987274" cy="39828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249"/>
          <p:cNvSpPr txBox="1"/>
          <p:nvPr/>
        </p:nvSpPr>
        <p:spPr>
          <a:xfrm>
            <a:off x="8726418" y="1216896"/>
            <a:ext cx="1768360" cy="46083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94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905" y="274682"/>
            <a:ext cx="10363200" cy="1143000"/>
          </a:xfrm>
        </p:spPr>
        <p:txBody>
          <a:bodyPr/>
          <a:lstStyle/>
          <a:p>
            <a:r>
              <a:rPr lang="zh-CN" altLang="en-US" dirty="0"/>
              <a:t>多通道输入时的卷积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41" y="2313818"/>
            <a:ext cx="1615106" cy="16862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660" y="2454339"/>
            <a:ext cx="1615106" cy="16862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20" y="2597509"/>
            <a:ext cx="1617041" cy="16882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660" y="2634640"/>
            <a:ext cx="829690" cy="8855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35" y="2770265"/>
            <a:ext cx="829690" cy="8855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425" y="2921793"/>
            <a:ext cx="829690" cy="88552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706" y="2597509"/>
            <a:ext cx="1068155" cy="1137015"/>
          </a:xfrm>
          <a:prstGeom prst="rect">
            <a:avLst/>
          </a:prstGeom>
        </p:spPr>
      </p:pic>
      <p:sp>
        <p:nvSpPr>
          <p:cNvPr id="21" name="立方体 20"/>
          <p:cNvSpPr/>
          <p:nvPr/>
        </p:nvSpPr>
        <p:spPr>
          <a:xfrm>
            <a:off x="1973026" y="2309147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36"/>
          <p:cNvSpPr txBox="1"/>
          <p:nvPr/>
        </p:nvSpPr>
        <p:spPr>
          <a:xfrm>
            <a:off x="5819092" y="4054935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3×3×3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39" idx="4"/>
          </p:cNvCxnSpPr>
          <p:nvPr/>
        </p:nvCxnSpPr>
        <p:spPr>
          <a:xfrm>
            <a:off x="3145774" y="4825403"/>
            <a:ext cx="1807889" cy="42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40" idx="4"/>
          </p:cNvCxnSpPr>
          <p:nvPr/>
        </p:nvCxnSpPr>
        <p:spPr>
          <a:xfrm flipH="1">
            <a:off x="5365655" y="4418031"/>
            <a:ext cx="1215460" cy="83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36"/>
          <p:cNvSpPr txBox="1"/>
          <p:nvPr/>
        </p:nvSpPr>
        <p:spPr>
          <a:xfrm>
            <a:off x="2392080" y="4461648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6×6×3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36"/>
          <p:cNvSpPr txBox="1"/>
          <p:nvPr/>
        </p:nvSpPr>
        <p:spPr>
          <a:xfrm>
            <a:off x="4539472" y="5256003"/>
            <a:ext cx="133748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必须一致</a:t>
            </a:r>
          </a:p>
        </p:txBody>
      </p:sp>
      <p:sp>
        <p:nvSpPr>
          <p:cNvPr id="39" name="椭圆 38"/>
          <p:cNvSpPr/>
          <p:nvPr/>
        </p:nvSpPr>
        <p:spPr>
          <a:xfrm>
            <a:off x="2983774" y="4501403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419115" y="4094031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236"/>
          <p:cNvSpPr txBox="1"/>
          <p:nvPr/>
        </p:nvSpPr>
        <p:spPr>
          <a:xfrm>
            <a:off x="8436909" y="4054934"/>
            <a:ext cx="1926599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输出一个通道</a:t>
            </a:r>
          </a:p>
        </p:txBody>
      </p:sp>
      <p:cxnSp>
        <p:nvCxnSpPr>
          <p:cNvPr id="51" name="直接箭头连接符 50"/>
          <p:cNvCxnSpPr>
            <a:stCxn id="14" idx="3"/>
          </p:cNvCxnSpPr>
          <p:nvPr/>
        </p:nvCxnSpPr>
        <p:spPr>
          <a:xfrm flipV="1">
            <a:off x="6846350" y="2751142"/>
            <a:ext cx="2053954" cy="32625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16" idx="1"/>
          </p:cNvCxnSpPr>
          <p:nvPr/>
        </p:nvCxnSpPr>
        <p:spPr>
          <a:xfrm>
            <a:off x="2872458" y="2864105"/>
            <a:ext cx="2878967" cy="5004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立方体 76"/>
          <p:cNvSpPr/>
          <p:nvPr/>
        </p:nvSpPr>
        <p:spPr>
          <a:xfrm>
            <a:off x="2236292" y="2329696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>
            <a:stCxn id="14" idx="3"/>
          </p:cNvCxnSpPr>
          <p:nvPr/>
        </p:nvCxnSpPr>
        <p:spPr>
          <a:xfrm flipV="1">
            <a:off x="6846350" y="2770266"/>
            <a:ext cx="2337407" cy="307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16" idx="1"/>
          </p:cNvCxnSpPr>
          <p:nvPr/>
        </p:nvCxnSpPr>
        <p:spPr>
          <a:xfrm>
            <a:off x="3071288" y="2887941"/>
            <a:ext cx="2680137" cy="4766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38" grpId="0"/>
      <p:bldP spid="39" grpId="0" animBg="1"/>
      <p:bldP spid="40" grpId="0" animBg="1"/>
      <p:bldP spid="48" grpId="0"/>
      <p:bldP spid="7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多通道卷积举例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0" y="1598219"/>
            <a:ext cx="8614217" cy="1749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0" y="3842862"/>
            <a:ext cx="8661925" cy="1758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23" y="2243565"/>
            <a:ext cx="8770288" cy="1337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59" y="3609282"/>
            <a:ext cx="8873616" cy="1058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760842"/>
            <a:ext cx="8794121" cy="11380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61190" y="2472627"/>
            <a:ext cx="1272303" cy="23595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73141" y="1880111"/>
            <a:ext cx="2973788" cy="79523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1773141" y="2710012"/>
            <a:ext cx="2973788" cy="83763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2615979" y="2740547"/>
            <a:ext cx="3019358" cy="80710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2615979" y="1873867"/>
            <a:ext cx="3019358" cy="80148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5635337" y="2669365"/>
            <a:ext cx="2316332" cy="31314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/>
          <p:nvPr/>
        </p:nvCxnSpPr>
        <p:spPr>
          <a:xfrm flipV="1">
            <a:off x="4746929" y="3270419"/>
            <a:ext cx="2913133" cy="28935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3" name="直接连接符 32"/>
          <p:cNvCxnSpPr/>
          <p:nvPr/>
        </p:nvCxnSpPr>
        <p:spPr>
          <a:xfrm flipV="1">
            <a:off x="5635337" y="3305325"/>
            <a:ext cx="2316332" cy="254452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746929" y="2669365"/>
            <a:ext cx="2913133" cy="32662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/>
          <p:nvPr/>
        </p:nvCxnSpPr>
        <p:spPr>
          <a:xfrm flipV="1">
            <a:off x="1764143" y="4667902"/>
            <a:ext cx="2990737" cy="32347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52" name="直接连接符 51"/>
          <p:cNvCxnSpPr/>
          <p:nvPr/>
        </p:nvCxnSpPr>
        <p:spPr>
          <a:xfrm flipV="1">
            <a:off x="2615979" y="3752621"/>
            <a:ext cx="3019358" cy="379849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1772094" y="3752621"/>
            <a:ext cx="2982786" cy="345856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3" name="直接连接符 62"/>
          <p:cNvCxnSpPr/>
          <p:nvPr/>
        </p:nvCxnSpPr>
        <p:spPr>
          <a:xfrm flipV="1">
            <a:off x="2615979" y="4660259"/>
            <a:ext cx="3019358" cy="33112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/>
          <p:nvPr/>
        </p:nvCxnSpPr>
        <p:spPr>
          <a:xfrm flipV="1">
            <a:off x="4754880" y="3277805"/>
            <a:ext cx="2905182" cy="1382454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67" name="直接连接符 66"/>
          <p:cNvCxnSpPr/>
          <p:nvPr/>
        </p:nvCxnSpPr>
        <p:spPr>
          <a:xfrm flipV="1">
            <a:off x="5635337" y="3270418"/>
            <a:ext cx="2004519" cy="49161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/>
          <p:nvPr/>
        </p:nvCxnSpPr>
        <p:spPr>
          <a:xfrm flipV="1">
            <a:off x="4754880" y="3011162"/>
            <a:ext cx="2879304" cy="74504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9" name="直接连接符 68"/>
          <p:cNvCxnSpPr/>
          <p:nvPr/>
        </p:nvCxnSpPr>
        <p:spPr>
          <a:xfrm flipV="1">
            <a:off x="5635337" y="3269680"/>
            <a:ext cx="2309736" cy="139822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94" name="文本框 281"/>
          <p:cNvSpPr txBox="1"/>
          <p:nvPr/>
        </p:nvSpPr>
        <p:spPr>
          <a:xfrm>
            <a:off x="2093365" y="3380033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282"/>
          <p:cNvSpPr txBox="1"/>
          <p:nvPr/>
        </p:nvSpPr>
        <p:spPr>
          <a:xfrm>
            <a:off x="2093365" y="5639837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283"/>
          <p:cNvSpPr txBox="1"/>
          <p:nvPr/>
        </p:nvSpPr>
        <p:spPr>
          <a:xfrm>
            <a:off x="7276379" y="4060368"/>
            <a:ext cx="1963971" cy="47405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287"/>
          <p:cNvSpPr txBox="1"/>
          <p:nvPr/>
        </p:nvSpPr>
        <p:spPr>
          <a:xfrm>
            <a:off x="4460751" y="5016022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288"/>
          <p:cNvSpPr txBox="1"/>
          <p:nvPr/>
        </p:nvSpPr>
        <p:spPr>
          <a:xfrm>
            <a:off x="7218739" y="4379863"/>
            <a:ext cx="2494291" cy="169019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7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= -3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36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小卷积核：细粒度特征</a:t>
            </a:r>
            <a:endParaRPr lang="en-US" altLang="zh-CN" dirty="0"/>
          </a:p>
          <a:p>
            <a:r>
              <a:rPr lang="zh-CN" altLang="en-US" dirty="0"/>
              <a:t>大卷积核：大粒度特征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多层小卷积实现大卷积</a:t>
            </a:r>
            <a:endParaRPr lang="en-US" altLang="zh-CN" dirty="0"/>
          </a:p>
          <a:p>
            <a:pPr lvl="1"/>
            <a:r>
              <a:rPr lang="zh-CN" altLang="en-US" dirty="0"/>
              <a:t>两层</a:t>
            </a:r>
            <a:r>
              <a:rPr lang="en-US" altLang="zh-CN" dirty="0"/>
              <a:t>3×3</a:t>
            </a:r>
            <a:r>
              <a:rPr lang="zh-CN" altLang="en-US" dirty="0"/>
              <a:t>卷积等效一个</a:t>
            </a:r>
            <a:r>
              <a:rPr lang="en-US" altLang="zh-CN" dirty="0"/>
              <a:t>5×5</a:t>
            </a:r>
            <a:r>
              <a:rPr lang="zh-CN" altLang="en-US" dirty="0"/>
              <a:t>的卷积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7" y="1776039"/>
            <a:ext cx="3713508" cy="2851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笔画多少带来的问题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的笔画少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的笔画多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如何评判匹配的程度？</a:t>
            </a:r>
          </a:p>
        </p:txBody>
      </p:sp>
    </p:spTree>
    <p:extLst>
      <p:ext uri="{BB962C8B-B14F-4D97-AF65-F5344CB8AC3E}">
        <p14:creationId xmlns:p14="http://schemas.microsoft.com/office/powerpoint/2010/main" val="64948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5" y="2591903"/>
            <a:ext cx="6198385" cy="3421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118919" y="1988093"/>
            <a:ext cx="18125266" cy="3780939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1219200" y="1620794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4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一种降维的手段</a:t>
            </a:r>
          </a:p>
        </p:txBody>
      </p:sp>
    </p:spTree>
    <p:extLst>
      <p:ext uri="{BB962C8B-B14F-4D97-AF65-F5344CB8AC3E}">
        <p14:creationId xmlns:p14="http://schemas.microsoft.com/office/powerpoint/2010/main" val="10187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157441" y="2104533"/>
          <a:ext cx="211209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36310773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94296985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130731722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98084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3745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331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30766" y="2653173"/>
          <a:ext cx="10560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</a:tbl>
          </a:graphicData>
        </a:graphic>
      </p:graphicFrame>
      <p:sp>
        <p:nvSpPr>
          <p:cNvPr id="10" name="文本框 287"/>
          <p:cNvSpPr txBox="1"/>
          <p:nvPr/>
        </p:nvSpPr>
        <p:spPr>
          <a:xfrm>
            <a:off x="5406463" y="4525274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426757" y="3201813"/>
            <a:ext cx="2090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87"/>
          <p:cNvSpPr txBox="1"/>
          <p:nvPr/>
        </p:nvSpPr>
        <p:spPr>
          <a:xfrm>
            <a:off x="7693125" y="3404140"/>
            <a:ext cx="1614046" cy="894953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窗口：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2×2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步长：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328535"/>
            <a:ext cx="10363200" cy="5016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取窗口内的最大值</a:t>
            </a:r>
            <a:endParaRPr lang="en-US" altLang="zh-CN" dirty="0"/>
          </a:p>
          <a:p>
            <a:r>
              <a:rPr lang="zh-CN" altLang="en-US" dirty="0"/>
              <a:t>窗口大小、步长都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可以设定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平均池化</a:t>
            </a:r>
          </a:p>
        </p:txBody>
      </p:sp>
    </p:spTree>
    <p:extLst>
      <p:ext uri="{BB962C8B-B14F-4D97-AF65-F5344CB8AC3E}">
        <p14:creationId xmlns:p14="http://schemas.microsoft.com/office/powerpoint/2010/main" val="9020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77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r>
              <a:rPr lang="zh-CN" altLang="en-US" dirty="0"/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48" y="1872211"/>
            <a:ext cx="10103998" cy="33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VGG-16</a:t>
            </a:r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4" y="1860606"/>
            <a:ext cx="8666922" cy="3673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210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卷积核具有抽取特征的能力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3634" name="Picture 2" descr="F:\人工智能导论\2017本科生导论\深度学习特征提取示意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9098" y="1626770"/>
            <a:ext cx="8170316" cy="4649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864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71144"/>
            <a:ext cx="7772400" cy="422253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参数少，只与卷积核的大小和数量有关</a:t>
            </a:r>
            <a:endParaRPr lang="en-US" altLang="zh-CN" sz="3200" b="1" dirty="0"/>
          </a:p>
          <a:p>
            <a:r>
              <a:rPr lang="zh-CN" altLang="en-US" sz="3200" b="1" dirty="0"/>
              <a:t>具有特征抽取能力</a:t>
            </a:r>
            <a:endParaRPr lang="en-US" altLang="zh-CN" sz="3200" b="1" dirty="0"/>
          </a:p>
          <a:p>
            <a:r>
              <a:rPr lang="zh-CN" altLang="en-US" sz="3200" b="1" dirty="0"/>
              <a:t>特征的平移不变性（一定程度上）</a:t>
            </a:r>
          </a:p>
        </p:txBody>
      </p:sp>
    </p:spTree>
    <p:extLst>
      <p:ext uri="{BB962C8B-B14F-4D97-AF65-F5344CB8AC3E}">
        <p14:creationId xmlns:p14="http://schemas.microsoft.com/office/powerpoint/2010/main" val="34734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权值共享</a:t>
            </a:r>
            <a:endParaRPr lang="en-US" altLang="zh-CN" dirty="0"/>
          </a:p>
          <a:p>
            <a:r>
              <a:rPr lang="zh-CN" altLang="en-US" dirty="0"/>
              <a:t>卷积核</a:t>
            </a:r>
            <a:endParaRPr lang="en-US" altLang="zh-CN" dirty="0"/>
          </a:p>
          <a:p>
            <a:r>
              <a:rPr lang="zh-CN" altLang="en-US" dirty="0"/>
              <a:t>通道</a:t>
            </a:r>
            <a:endParaRPr lang="en-US" altLang="zh-CN" dirty="0"/>
          </a:p>
          <a:p>
            <a:r>
              <a:rPr lang="zh-CN" altLang="en-US" dirty="0"/>
              <a:t>池化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en-US" altLang="zh-CN" dirty="0" err="1"/>
              <a:t>LeNet</a:t>
            </a:r>
            <a:endParaRPr lang="en-US" altLang="zh-CN" dirty="0"/>
          </a:p>
          <a:p>
            <a:pPr lvl="1"/>
            <a:r>
              <a:rPr lang="en-US" altLang="zh-CN" dirty="0"/>
              <a:t>VGG-16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342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梯度消失问题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52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什么是梯度消失问题？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后继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</m:sub>
                        </m:sSub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dirty="0"/>
                  <a:t>当神经网络层数增多之后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/>
                  <a:t>             0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dirty="0"/>
                  <a:t>梯度消失问题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8" y="1387196"/>
            <a:ext cx="3226178" cy="2831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618" y="627016"/>
            <a:ext cx="4657083" cy="3801699"/>
          </a:xfrm>
          <a:prstGeom prst="rect">
            <a:avLst/>
          </a:prstGeom>
        </p:spPr>
      </p:pic>
      <p:sp>
        <p:nvSpPr>
          <p:cNvPr id="6" name="文本框 189"/>
          <p:cNvSpPr txBox="1"/>
          <p:nvPr/>
        </p:nvSpPr>
        <p:spPr>
          <a:xfrm>
            <a:off x="3986808" y="1495008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0.25</a:t>
            </a:r>
            <a:endParaRPr kumimoji="0" lang="zh-CN" altLang="en-US" sz="2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187338" y="1859475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299063" y="2438400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081348" y="4164550"/>
            <a:ext cx="775063" cy="1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使用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函数将匹配结果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变换到</a:t>
                </a:r>
                <a:r>
                  <a:rPr lang="en-US" altLang="zh-CN" dirty="0"/>
                  <a:t>0~1</a:t>
                </a:r>
                <a:r>
                  <a:rPr lang="zh-CN" altLang="en-US" dirty="0"/>
                  <a:t>之间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4800" b="0" dirty="0"/>
              </a:p>
              <a:p>
                <a:pPr marL="0" indent="0">
                  <a:buNone/>
                </a:pPr>
                <a:r>
                  <a:rPr lang="en-US" altLang="zh-CN" sz="4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zh-CN" altLang="zh-CN" sz="36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88" y="1757393"/>
            <a:ext cx="5640568" cy="4139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58980" y="3490991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87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的导数</a:t>
            </a:r>
            <a:r>
              <a:rPr lang="en-US" altLang="zh-CN" dirty="0"/>
              <a:t>=1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03787"/>
            <a:ext cx="5660040" cy="283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189"/>
          <p:cNvSpPr txBox="1"/>
          <p:nvPr/>
        </p:nvSpPr>
        <p:spPr>
          <a:xfrm>
            <a:off x="3819137" y="2360775"/>
            <a:ext cx="1379880" cy="731700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的导数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019667" y="2860961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1392" y="3439886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GoogLeNet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214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70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9910354" y="888520"/>
            <a:ext cx="1062446" cy="4064551"/>
            <a:chOff x="7576457" y="766600"/>
            <a:chExt cx="1062446" cy="4064551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609909" y="773205"/>
            <a:ext cx="1611086" cy="4312601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911737" y="888520"/>
            <a:ext cx="1062446" cy="4064551"/>
            <a:chOff x="7576457" y="766600"/>
            <a:chExt cx="1062446" cy="4064551"/>
          </a:xfrm>
        </p:grpSpPr>
        <p:cxnSp>
          <p:nvCxnSpPr>
            <p:cNvPr id="29" name="直接箭头连接符 28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611292" y="773205"/>
            <a:ext cx="1611086" cy="431260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098313" y="2264479"/>
            <a:ext cx="1062446" cy="3411403"/>
            <a:chOff x="7576457" y="1419748"/>
            <a:chExt cx="1062446" cy="3411403"/>
          </a:xfrm>
        </p:grpSpPr>
        <p:cxnSp>
          <p:nvCxnSpPr>
            <p:cNvPr id="42" name="直接箭头连接符 41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8081555" y="141974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76457" y="1890011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797868" y="2030132"/>
            <a:ext cx="1611086" cy="3778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02779" y="239351"/>
            <a:ext cx="514251" cy="79696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534070" y="1325401"/>
            <a:ext cx="614181" cy="106628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695069" y="2753667"/>
            <a:ext cx="614181" cy="1066280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226632" y="1567241"/>
            <a:ext cx="1230310" cy="2074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6391190" y="3359619"/>
            <a:ext cx="3169621" cy="9053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3483430" y="888520"/>
            <a:ext cx="1570251" cy="2637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5932490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pic>
        <p:nvPicPr>
          <p:cNvPr id="51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2674" y="1550082"/>
            <a:ext cx="6362063" cy="4773361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199145" y="1765442"/>
            <a:ext cx="2229807" cy="266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高楼供水系统</a:t>
            </a:r>
          </a:p>
        </p:txBody>
      </p:sp>
    </p:spTree>
    <p:extLst>
      <p:ext uri="{BB962C8B-B14F-4D97-AF65-F5344CB8AC3E}">
        <p14:creationId xmlns:p14="http://schemas.microsoft.com/office/powerpoint/2010/main" val="14814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 animBg="1"/>
      <p:bldP spid="27" grpId="1" animBg="1"/>
      <p:bldP spid="27" grpId="2" animBg="1"/>
      <p:bldP spid="40" grpId="0" animBg="1"/>
      <p:bldP spid="40" grpId="1" animBg="1"/>
      <p:bldP spid="40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71" grpId="0"/>
      <p:bldP spid="71" grpId="1"/>
      <p:bldP spid="57" grpId="0" animBg="1"/>
      <p:bldP spid="5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549306" y="2699656"/>
            <a:ext cx="2723838" cy="790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7" idx="6"/>
            <a:endCxn id="53" idx="1"/>
          </p:cNvCxnSpPr>
          <p:nvPr/>
        </p:nvCxnSpPr>
        <p:spPr>
          <a:xfrm>
            <a:off x="4616834" y="1105912"/>
            <a:ext cx="932472" cy="1988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486859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51" name="椭圆 50"/>
          <p:cNvSpPr/>
          <p:nvPr/>
        </p:nvSpPr>
        <p:spPr>
          <a:xfrm>
            <a:off x="3621012" y="447620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621012" y="493776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621012" y="383063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552639" y="3366433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21011" y="287383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82475" y="2454308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75567" y="199824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475567" y="141991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379773" y="90561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箭头连接符 68"/>
          <p:cNvCxnSpPr>
            <a:stCxn id="57" idx="6"/>
            <a:endCxn id="53" idx="1"/>
          </p:cNvCxnSpPr>
          <p:nvPr/>
        </p:nvCxnSpPr>
        <p:spPr>
          <a:xfrm flipV="1">
            <a:off x="4858073" y="3094666"/>
            <a:ext cx="691233" cy="2043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1" idx="6"/>
            <a:endCxn id="53" idx="1"/>
          </p:cNvCxnSpPr>
          <p:nvPr/>
        </p:nvCxnSpPr>
        <p:spPr>
          <a:xfrm flipV="1">
            <a:off x="4858073" y="3094666"/>
            <a:ext cx="691233" cy="1581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53" idx="1"/>
          </p:cNvCxnSpPr>
          <p:nvPr/>
        </p:nvCxnSpPr>
        <p:spPr>
          <a:xfrm flipV="1">
            <a:off x="4872991" y="3094666"/>
            <a:ext cx="676315" cy="911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53" idx="1"/>
          </p:cNvCxnSpPr>
          <p:nvPr/>
        </p:nvCxnSpPr>
        <p:spPr>
          <a:xfrm>
            <a:off x="4872991" y="3083066"/>
            <a:ext cx="676315" cy="11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9" idx="6"/>
            <a:endCxn id="53" idx="1"/>
          </p:cNvCxnSpPr>
          <p:nvPr/>
        </p:nvCxnSpPr>
        <p:spPr>
          <a:xfrm flipV="1">
            <a:off x="4789700" y="3094666"/>
            <a:ext cx="759606" cy="472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6"/>
            <a:endCxn id="53" idx="1"/>
          </p:cNvCxnSpPr>
          <p:nvPr/>
        </p:nvCxnSpPr>
        <p:spPr>
          <a:xfrm>
            <a:off x="4712628" y="2198543"/>
            <a:ext cx="836678" cy="896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5" idx="6"/>
            <a:endCxn id="53" idx="1"/>
          </p:cNvCxnSpPr>
          <p:nvPr/>
        </p:nvCxnSpPr>
        <p:spPr>
          <a:xfrm>
            <a:off x="4712628" y="1620213"/>
            <a:ext cx="836678" cy="147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2" idx="6"/>
            <a:endCxn id="53" idx="1"/>
          </p:cNvCxnSpPr>
          <p:nvPr/>
        </p:nvCxnSpPr>
        <p:spPr>
          <a:xfrm>
            <a:off x="4819536" y="2654605"/>
            <a:ext cx="729770" cy="440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880004" y="2899953"/>
            <a:ext cx="2062442" cy="40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Inception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6996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7" grpId="0" animBg="1"/>
      <p:bldP spid="9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 descr="网络模型中Inception的作用与结构全解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5" y="1758327"/>
            <a:ext cx="7225915" cy="3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987885" y="529013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6" name="矩形 5"/>
          <p:cNvSpPr/>
          <p:nvPr/>
        </p:nvSpPr>
        <p:spPr>
          <a:xfrm>
            <a:off x="4873419" y="248597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7" name="矩形 6"/>
          <p:cNvSpPr/>
          <p:nvPr/>
        </p:nvSpPr>
        <p:spPr>
          <a:xfrm>
            <a:off x="6571589" y="890895"/>
            <a:ext cx="219794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(5×5×192+1)×32=153,632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773783" y="1728165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降维的</a:t>
            </a:r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90" y="1785258"/>
            <a:ext cx="6574971" cy="408432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673531" y="5408023"/>
            <a:ext cx="6331130" cy="34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383" y="540802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8" name="矩形 7"/>
          <p:cNvSpPr/>
          <p:nvPr/>
        </p:nvSpPr>
        <p:spPr>
          <a:xfrm>
            <a:off x="5770402" y="2451145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9" name="矩形 8"/>
          <p:cNvSpPr/>
          <p:nvPr/>
        </p:nvSpPr>
        <p:spPr>
          <a:xfrm>
            <a:off x="7468572" y="856061"/>
            <a:ext cx="232857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(1×1×192+1)×32+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(5×5×32+1)×32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=31,808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70766" y="1693331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57487" y="456204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13" name="椭圆 12"/>
          <p:cNvSpPr/>
          <p:nvPr/>
        </p:nvSpPr>
        <p:spPr>
          <a:xfrm>
            <a:off x="5770402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323803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3488" y="4787435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 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670172" y="4306960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9" idx="3"/>
          </p:cNvCxnSpPr>
          <p:nvPr/>
        </p:nvCxnSpPr>
        <p:spPr>
          <a:xfrm flipH="1">
            <a:off x="3700046" y="4448829"/>
            <a:ext cx="2413371" cy="669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7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 animBg="1"/>
      <p:bldP spid="16" grpId="0" animBg="1"/>
      <p:bldP spid="1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27" y="1417638"/>
            <a:ext cx="7059049" cy="3864442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484121" y="1808913"/>
            <a:ext cx="7772400" cy="47660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3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说明：每个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Inception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的参数有所不同，这是其中的一个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29102" y="2342696"/>
            <a:ext cx="1393372" cy="583475"/>
          </a:xfrm>
          <a:prstGeom prst="wedgeRoundRectCallout">
            <a:avLst>
              <a:gd name="adj1" fmla="val 14047"/>
              <a:gd name="adj2" fmla="val 7925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065414" y="5282081"/>
            <a:ext cx="1393372" cy="583475"/>
          </a:xfrm>
          <a:prstGeom prst="wedgeRoundRectCallout">
            <a:avLst>
              <a:gd name="adj1" fmla="val 54672"/>
              <a:gd name="adj2" fmla="val -11328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342605" y="4434704"/>
            <a:ext cx="1393372" cy="583475"/>
          </a:xfrm>
          <a:prstGeom prst="wedgeRoundRectCallout">
            <a:avLst>
              <a:gd name="adj1" fmla="val 92797"/>
              <a:gd name="adj2" fmla="val -1147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1246" y="1653564"/>
            <a:ext cx="1567540" cy="583475"/>
          </a:xfrm>
          <a:prstGeom prst="wedgeRoundRectCallout">
            <a:avLst>
              <a:gd name="adj1" fmla="val 75922"/>
              <a:gd name="adj2" fmla="val 12403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115598" y="4880236"/>
            <a:ext cx="1393372" cy="583475"/>
          </a:xfrm>
          <a:prstGeom prst="wedgeRoundRectCallout">
            <a:avLst>
              <a:gd name="adj1" fmla="val -9703"/>
              <a:gd name="adj2" fmla="val -1640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6217920" y="1656035"/>
            <a:ext cx="1497872" cy="583475"/>
          </a:xfrm>
          <a:prstGeom prst="wedgeRoundRectCallout">
            <a:avLst>
              <a:gd name="adj1" fmla="val -18845"/>
              <a:gd name="adj2" fmla="val 1195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7650486" y="4693648"/>
            <a:ext cx="2222852" cy="583475"/>
          </a:xfrm>
          <a:prstGeom prst="wedgeRoundRectCallout">
            <a:avLst>
              <a:gd name="adj1" fmla="val -9703"/>
              <a:gd name="adj2" fmla="val -12820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084827" y="1753948"/>
            <a:ext cx="1393372" cy="583475"/>
          </a:xfrm>
          <a:prstGeom prst="wedgeRoundRectCallout">
            <a:avLst>
              <a:gd name="adj1" fmla="val -40953"/>
              <a:gd name="adj2" fmla="val 10164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5065834" y="703148"/>
            <a:ext cx="2443136" cy="583475"/>
          </a:xfrm>
          <a:prstGeom prst="wedgeRoundRectCallout">
            <a:avLst>
              <a:gd name="adj1" fmla="val -47203"/>
              <a:gd name="adj2" fmla="val 11060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64+128+32+32=256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E盘\人工智能导论\2020人工智能上课（另一台机器上的有2021）\2020人工智能导论修改后作为2021的课件\googlene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/>
          <p:cNvSpPr/>
          <p:nvPr/>
        </p:nvSpPr>
        <p:spPr>
          <a:xfrm>
            <a:off x="3474719" y="609599"/>
            <a:ext cx="913091" cy="3135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>
            <a:stCxn id="5" idx="6"/>
            <a:endCxn id="7" idx="1"/>
          </p:cNvCxnSpPr>
          <p:nvPr/>
        </p:nvCxnSpPr>
        <p:spPr>
          <a:xfrm>
            <a:off x="4387810" y="766353"/>
            <a:ext cx="1029766" cy="700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17576" y="1117044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7×7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10" name="椭圆 9"/>
          <p:cNvSpPr/>
          <p:nvPr/>
        </p:nvSpPr>
        <p:spPr>
          <a:xfrm>
            <a:off x="4241071" y="2159726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10" idx="6"/>
            <a:endCxn id="12" idx="1"/>
          </p:cNvCxnSpPr>
          <p:nvPr/>
        </p:nvCxnSpPr>
        <p:spPr>
          <a:xfrm>
            <a:off x="4563291" y="2299062"/>
            <a:ext cx="1472593" cy="648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35884" y="2597501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29" name="椭圆 28"/>
          <p:cNvSpPr/>
          <p:nvPr/>
        </p:nvSpPr>
        <p:spPr>
          <a:xfrm>
            <a:off x="4393471" y="3513920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750066" y="3086930"/>
            <a:ext cx="1285818" cy="566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6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2" grpId="0"/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为什么称作</a:t>
            </a:r>
            <a:r>
              <a:rPr lang="en-US" altLang="zh-CN" dirty="0"/>
              <a:t>Inception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C:\Users\msp\Documents\计算机是如何实现智能的\盗梦空间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04" y="1563507"/>
            <a:ext cx="7628708" cy="44562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452"/>
          <p:cNvSpPr txBox="1"/>
          <p:nvPr/>
        </p:nvSpPr>
        <p:spPr>
          <a:xfrm>
            <a:off x="1759131" y="2311537"/>
            <a:ext cx="7323909" cy="562292"/>
          </a:xfrm>
          <a:prstGeom prst="rect">
            <a:avLst/>
          </a:prstGeom>
          <a:solidFill>
            <a:srgbClr val="5B9BD5">
              <a:lumMod val="60000"/>
              <a:lumOff val="40000"/>
              <a:alpha val="50000"/>
            </a:srgbClr>
          </a:solidFill>
          <a:ln w="6350">
            <a:noFill/>
          </a:ln>
          <a:effectLst>
            <a:glow rad="228600">
              <a:srgbClr val="5B9BD5">
                <a:lumMod val="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“我们需要更加深入！”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“We need to go deeper !”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13263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神经网络的退化现象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rot="10800000">
            <a:off x="5735682" y="1904681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5735683" y="4058962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996941" y="1422989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6005107" y="356343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996940" y="544013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0002" y="2093633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5093" y="4478455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88" y="2196100"/>
            <a:ext cx="7601587" cy="34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3.4|10.8|18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35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200223</TotalTime>
  <Words>6467</Words>
  <Application>Microsoft Macintosh PowerPoint</Application>
  <PresentationFormat>Widescreen</PresentationFormat>
  <Paragraphs>1743</Paragraphs>
  <Slides>186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203" baseType="lpstr">
      <vt:lpstr>等线</vt:lpstr>
      <vt:lpstr>楷体</vt:lpstr>
      <vt:lpstr>宋体</vt:lpstr>
      <vt:lpstr>华文楷体</vt:lpstr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公式</vt:lpstr>
      <vt:lpstr>第二章 神经网络与深度学习</vt:lpstr>
      <vt:lpstr>人工智能、机器学习与深度学习</vt:lpstr>
      <vt:lpstr>神经网络发展简史</vt:lpstr>
      <vt:lpstr>什么是神经网络（Neural Network） ？</vt:lpstr>
      <vt:lpstr>2.1 初始神经网络——从数字识别谈起</vt:lpstr>
      <vt:lpstr>模式匹配</vt:lpstr>
      <vt:lpstr>数字3、数字8与模式3的匹配</vt:lpstr>
      <vt:lpstr>存在的问题</vt:lpstr>
      <vt:lpstr>使用Sigmoid函数</vt:lpstr>
      <vt:lpstr>增加偏置项</vt:lpstr>
      <vt:lpstr>增加偏置项</vt:lpstr>
      <vt:lpstr>图示表示</vt:lpstr>
      <vt:lpstr>神经网络</vt:lpstr>
      <vt:lpstr>神经网络</vt:lpstr>
      <vt:lpstr>数字识别神经网络</vt:lpstr>
      <vt:lpstr>神经网络的横向扩展——增加模式</vt:lpstr>
      <vt:lpstr>神经网络的纵向扩展——局部模式</vt:lpstr>
      <vt:lpstr>让神经网络更深——模式组合</vt:lpstr>
      <vt:lpstr>多层神经网络</vt:lpstr>
      <vt:lpstr>如何获得模式？</vt:lpstr>
      <vt:lpstr>2.2 神经元与神经网络</vt:lpstr>
      <vt:lpstr>神经元</vt:lpstr>
      <vt:lpstr>激活函数</vt:lpstr>
      <vt:lpstr>激活函数</vt:lpstr>
      <vt:lpstr>激活函数</vt:lpstr>
      <vt:lpstr>激活函数</vt:lpstr>
      <vt:lpstr>激活函数</vt:lpstr>
      <vt:lpstr>全连接网络（Fully-Connected Network）</vt:lpstr>
      <vt:lpstr>2.3 神经网络是如何训练的</vt:lpstr>
      <vt:lpstr>小朋友如何认识小动物？</vt:lpstr>
      <vt:lpstr>建立数据集</vt:lpstr>
      <vt:lpstr>如何训练？</vt:lpstr>
      <vt:lpstr>淋浴器示意图</vt:lpstr>
      <vt:lpstr>如何评价调节效果？</vt:lpstr>
      <vt:lpstr>损失函数——误差平方和</vt:lpstr>
      <vt:lpstr>如何训练？</vt:lpstr>
      <vt:lpstr>梯度下降法</vt:lpstr>
      <vt:lpstr>梯度下降法</vt:lpstr>
      <vt:lpstr>梯度下降法</vt:lpstr>
      <vt:lpstr>梯度下降算法</vt:lpstr>
      <vt:lpstr>符号说明</vt:lpstr>
      <vt:lpstr>梯度计算——输出层</vt:lpstr>
      <vt:lpstr>PowerPoint Presentation</vt:lpstr>
      <vt:lpstr>梯度计算——隐含层</vt:lpstr>
      <vt:lpstr>PowerPoint Presentation</vt:lpstr>
      <vt:lpstr>梯度计算</vt:lpstr>
      <vt:lpstr>反向传播算法（BP：Back Propagation）</vt:lpstr>
      <vt:lpstr>PowerPoint Presentation</vt:lpstr>
      <vt:lpstr>BP算法（随机梯度下降版）</vt:lpstr>
      <vt:lpstr>学到了什么？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练习题</vt:lpstr>
      <vt:lpstr>该BP算法的条件</vt:lpstr>
      <vt:lpstr>交叉熵损失函数</vt:lpstr>
      <vt:lpstr>交叉熵损失函数</vt:lpstr>
      <vt:lpstr>两种损失函数的作用</vt:lpstr>
      <vt:lpstr>小结</vt:lpstr>
      <vt:lpstr>2.4 卷积神经网络（CNN：Convolutional Neural Network）</vt:lpstr>
      <vt:lpstr>提取局部模式</vt:lpstr>
      <vt:lpstr>PowerPoint Presentation</vt:lpstr>
      <vt:lpstr>PowerPoint Presentation</vt:lpstr>
      <vt:lpstr>PowerPoint Presentation</vt:lpstr>
      <vt:lpstr>PowerPoint Presentation</vt:lpstr>
      <vt:lpstr>全连接、卷积神经网络对比</vt:lpstr>
      <vt:lpstr>举例：边缘提取</vt:lpstr>
      <vt:lpstr>举例：边缘提取</vt:lpstr>
      <vt:lpstr>卷积核的大小</vt:lpstr>
      <vt:lpstr>填充</vt:lpstr>
      <vt:lpstr>步长</vt:lpstr>
      <vt:lpstr>多卷积核</vt:lpstr>
      <vt:lpstr>多通道输入时的卷积</vt:lpstr>
      <vt:lpstr>多通道卷积举例</vt:lpstr>
      <vt:lpstr>卷积核的大小</vt:lpstr>
      <vt:lpstr>池化</vt:lpstr>
      <vt:lpstr>最大池化</vt:lpstr>
      <vt:lpstr>神经网络应用举例</vt:lpstr>
      <vt:lpstr>LeNet神经网络</vt:lpstr>
      <vt:lpstr>VGG-16神经网络</vt:lpstr>
      <vt:lpstr>卷积核具有抽取特征的能力</vt:lpstr>
      <vt:lpstr>卷积神经网络的特点</vt:lpstr>
      <vt:lpstr>小结</vt:lpstr>
      <vt:lpstr>2.5 梯度消失问题</vt:lpstr>
      <vt:lpstr>什么是梯度消失问题？</vt:lpstr>
      <vt:lpstr>解决思路</vt:lpstr>
      <vt:lpstr>两个实例</vt:lpstr>
      <vt:lpstr>GoogLeNet</vt:lpstr>
      <vt:lpstr>GoogLeNet</vt:lpstr>
      <vt:lpstr>Inception模块</vt:lpstr>
      <vt:lpstr>降维的Inception模块</vt:lpstr>
      <vt:lpstr>Inception模块</vt:lpstr>
      <vt:lpstr>GoogLeNet</vt:lpstr>
      <vt:lpstr>为什么称作Inception ?</vt:lpstr>
      <vt:lpstr>残差网络（ResNet）</vt:lpstr>
      <vt:lpstr>解决思路</vt:lpstr>
      <vt:lpstr>残差模块</vt:lpstr>
      <vt:lpstr>残差网络（ResNet）</vt:lpstr>
      <vt:lpstr>小结</vt:lpstr>
      <vt:lpstr>2.6 过拟合问题</vt:lpstr>
      <vt:lpstr>什么是过拟合问题？</vt:lpstr>
      <vt:lpstr>什么是过拟合问题？</vt:lpstr>
      <vt:lpstr>神经网络的过拟合问题</vt:lpstr>
      <vt:lpstr>减少过拟合的方法：使用验证集</vt:lpstr>
      <vt:lpstr>减少过拟合的方法：正则化项法</vt:lpstr>
      <vt:lpstr>正则化项的作用：降低模型复杂性</vt:lpstr>
      <vt:lpstr>L2（2-范数）正则化项</vt:lpstr>
      <vt:lpstr>L1（1-范数）正则化项</vt:lpstr>
      <vt:lpstr>减少过拟合的方法：舍弃法（Dropout）</vt:lpstr>
      <vt:lpstr>减少过拟合的方法：数据增强法</vt:lpstr>
      <vt:lpstr>如何获得更多的数据？</vt:lpstr>
      <vt:lpstr>小结</vt:lpstr>
      <vt:lpstr>2.7 词向量</vt:lpstr>
      <vt:lpstr>独热（one-hot）编码</vt:lpstr>
      <vt:lpstr>独热编码举例</vt:lpstr>
      <vt:lpstr>独热编码的特点</vt:lpstr>
      <vt:lpstr>词的分布式表示</vt:lpstr>
      <vt:lpstr>PowerPoint Presentation</vt:lpstr>
      <vt:lpstr>词的分布式表示</vt:lpstr>
      <vt:lpstr>语言模型</vt:lpstr>
      <vt:lpstr>语言模型</vt:lpstr>
      <vt:lpstr>语言模型</vt:lpstr>
      <vt:lpstr>神经网络语言模型</vt:lpstr>
      <vt:lpstr>PowerPoint Presentation</vt:lpstr>
      <vt:lpstr>PowerPoint Presentation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遗留问题</vt:lpstr>
      <vt:lpstr>如何训练词向量</vt:lpstr>
      <vt:lpstr>词向量（词嵌入）的性质</vt:lpstr>
      <vt:lpstr>NNLM存在的问题</vt:lpstr>
      <vt:lpstr>word2vec模型</vt:lpstr>
      <vt:lpstr>word2vec模型(CBOW)</vt:lpstr>
      <vt:lpstr>霍夫曼树与霍夫曼编码</vt:lpstr>
      <vt:lpstr>对比</vt:lpstr>
      <vt:lpstr>PowerPoint Presentation</vt:lpstr>
      <vt:lpstr>一般性描述</vt:lpstr>
      <vt:lpstr>PowerPoint Presentation</vt:lpstr>
      <vt:lpstr>获得词向量</vt:lpstr>
      <vt:lpstr>训练计算量</vt:lpstr>
      <vt:lpstr>word2vec模型(跳词模型)</vt:lpstr>
      <vt:lpstr>词向量应用举例：TextCNN</vt:lpstr>
      <vt:lpstr>PowerPoint Presentation</vt:lpstr>
      <vt:lpstr>文本卷积计算举例</vt:lpstr>
      <vt:lpstr>小结</vt:lpstr>
      <vt:lpstr>2.8 循环神经网络（RNN: Recurrent Neural Network）</vt:lpstr>
      <vt:lpstr>从句子理解说起</vt:lpstr>
      <vt:lpstr>PowerPoint Presentation</vt:lpstr>
      <vt:lpstr>PowerPoint Presentation</vt:lpstr>
      <vt:lpstr>PowerPoint Presentation</vt:lpstr>
      <vt:lpstr>循环神经网络的训练</vt:lpstr>
      <vt:lpstr>循环神经网络的一般结构</vt:lpstr>
      <vt:lpstr>举例：中文分词问题</vt:lpstr>
      <vt:lpstr>举例：看图说话问题</vt:lpstr>
      <vt:lpstr>PowerPoint Presentation</vt:lpstr>
      <vt:lpstr>双向循环神经网络</vt:lpstr>
      <vt:lpstr>双向循环神经网络</vt:lpstr>
      <vt:lpstr>序列到序列循环神经网络</vt:lpstr>
      <vt:lpstr>小结</vt:lpstr>
      <vt:lpstr>2.9 长短期记忆网络（LSTM：Long Short-Term Memory） </vt:lpstr>
      <vt:lpstr>PowerPoint Presentation</vt:lpstr>
      <vt:lpstr>“门”的概念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举例：机器翻译</vt:lpstr>
      <vt:lpstr>小结</vt:lpstr>
      <vt:lpstr>2.10 深度学习框架</vt:lpstr>
      <vt:lpstr>常用的深度学习框架</vt:lpstr>
      <vt:lpstr>2.11 总结</vt:lpstr>
      <vt:lpstr>PowerPoint Presentation</vt:lpstr>
      <vt:lpstr>PowerPoint Presentation</vt:lpstr>
      <vt:lpstr>神经网络应用问题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赵 晨阳</cp:lastModifiedBy>
  <cp:revision>7154</cp:revision>
  <dcterms:created xsi:type="dcterms:W3CDTF">2011-04-24T18:48:21Z</dcterms:created>
  <dcterms:modified xsi:type="dcterms:W3CDTF">2022-05-31T13:31:53Z</dcterms:modified>
</cp:coreProperties>
</file>